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7"/>
  </p:notesMasterIdLst>
  <p:sldIdLst>
    <p:sldId id="256" r:id="rId2"/>
    <p:sldId id="463" r:id="rId3"/>
    <p:sldId id="531" r:id="rId4"/>
    <p:sldId id="520" r:id="rId5"/>
    <p:sldId id="677" r:id="rId6"/>
    <p:sldId id="673" r:id="rId7"/>
    <p:sldId id="674" r:id="rId8"/>
    <p:sldId id="675" r:id="rId9"/>
    <p:sldId id="516" r:id="rId10"/>
    <p:sldId id="517" r:id="rId11"/>
    <p:sldId id="518" r:id="rId12"/>
    <p:sldId id="519" r:id="rId13"/>
    <p:sldId id="678" r:id="rId14"/>
    <p:sldId id="521" r:id="rId15"/>
    <p:sldId id="522" r:id="rId16"/>
    <p:sldId id="523" r:id="rId17"/>
    <p:sldId id="508" r:id="rId18"/>
    <p:sldId id="509" r:id="rId19"/>
    <p:sldId id="510" r:id="rId20"/>
    <p:sldId id="477" r:id="rId21"/>
    <p:sldId id="399" r:id="rId22"/>
    <p:sldId id="409" r:id="rId23"/>
    <p:sldId id="481" r:id="rId24"/>
    <p:sldId id="482" r:id="rId25"/>
    <p:sldId id="5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tools.hana.ondemand.com/#cloud" TargetMode="External"/><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localhost:8443/"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10" Type="http://schemas.openxmlformats.org/officeDocument/2006/relationships/image" Target="../media/image2.png"/><Relationship Id="rId4" Type="http://schemas.openxmlformats.org/officeDocument/2006/relationships/image" Target="../media/image51.tiff"/><Relationship Id="rId9" Type="http://schemas.openxmlformats.org/officeDocument/2006/relationships/hyperlink" Target="https://anubhavtrainings.com/"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56.jpg"/><Relationship Id="rId7" Type="http://schemas.openxmlformats.org/officeDocument/2006/relationships/image" Target="../media/image5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5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3/SupplierSet/GetSupplierEntity.t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github.com/soyuztechnologies/Nvidia_Ui5_Fiori_Feb1/blob/master/Day%2013/Association/Association.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github.com/soyuztechnologies/Nvidia_Ui5_Fiori_Feb1/blob/master/Day%2013/Function_Import/function_import.txt"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15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Step 1: </a:t>
            </a:r>
            <a:r>
              <a:rPr kumimoji="0" lang="en-US" sz="180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Download SAP JVM and Extract it in the C:\Program Files\Java</a:t>
            </a:r>
            <a:endParaRPr kumimoji="0" lang="en-IN" sz="18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440086AB-90E7-4B9D-B483-F53AD9342434}"/>
              </a:ext>
            </a:extLst>
          </p:cNvPr>
          <p:cNvPicPr>
            <a:picLocks noChangeAspect="1"/>
          </p:cNvPicPr>
          <p:nvPr/>
        </p:nvPicPr>
        <p:blipFill>
          <a:blip r:embed="rId3"/>
          <a:stretch>
            <a:fillRect/>
          </a:stretch>
        </p:blipFill>
        <p:spPr>
          <a:xfrm>
            <a:off x="542321" y="1717962"/>
            <a:ext cx="5021436" cy="3722255"/>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22D56B5D-6650-42FB-BA6A-73F688023C82}"/>
              </a:ext>
            </a:extLst>
          </p:cNvPr>
          <p:cNvPicPr>
            <a:picLocks noChangeAspect="1"/>
          </p:cNvPicPr>
          <p:nvPr/>
        </p:nvPicPr>
        <p:blipFill>
          <a:blip r:embed="rId4"/>
          <a:stretch>
            <a:fillRect/>
          </a:stretch>
        </p:blipFill>
        <p:spPr>
          <a:xfrm>
            <a:off x="7364846" y="1980134"/>
            <a:ext cx="4008583" cy="3338439"/>
          </a:xfrm>
          <a:prstGeom prst="rect">
            <a:avLst/>
          </a:prstGeom>
        </p:spPr>
        <p:style>
          <a:lnRef idx="2">
            <a:schemeClr val="dk1"/>
          </a:lnRef>
          <a:fillRef idx="1">
            <a:schemeClr val="lt1"/>
          </a:fillRef>
          <a:effectRef idx="0">
            <a:schemeClr val="dk1"/>
          </a:effectRef>
          <a:fontRef idx="minor">
            <a:schemeClr val="dk1"/>
          </a:fontRef>
        </p:style>
      </p:pic>
      <p:sp>
        <p:nvSpPr>
          <p:cNvPr id="9" name="Arrow: Right 8">
            <a:extLst>
              <a:ext uri="{FF2B5EF4-FFF2-40B4-BE49-F238E27FC236}">
                <a16:creationId xmlns:a16="http://schemas.microsoft.com/office/drawing/2014/main" id="{D2317EBD-30DC-4D49-BD24-BD23B217E780}"/>
              </a:ext>
            </a:extLst>
          </p:cNvPr>
          <p:cNvSpPr/>
          <p:nvPr/>
        </p:nvSpPr>
        <p:spPr>
          <a:xfrm>
            <a:off x="5900883" y="3387271"/>
            <a:ext cx="1376220" cy="524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891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2: </a:t>
            </a:r>
            <a:r>
              <a:rPr lang="en-US" dirty="0">
                <a:solidFill>
                  <a:prstClr val="black"/>
                </a:solidFill>
                <a:latin typeface="Calibri" panose="020F0502020204030204"/>
              </a:rPr>
              <a:t>Download and install the sap Cloud connector</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hlinkClick r:id="rId3"/>
            <a:extLst>
              <a:ext uri="{FF2B5EF4-FFF2-40B4-BE49-F238E27FC236}">
                <a16:creationId xmlns:a16="http://schemas.microsoft.com/office/drawing/2014/main" id="{44E878C0-98F5-4E17-9A18-2446DC8A12D9}"/>
              </a:ext>
            </a:extLst>
          </p:cNvPr>
          <p:cNvPicPr>
            <a:picLocks noChangeAspect="1"/>
          </p:cNvPicPr>
          <p:nvPr/>
        </p:nvPicPr>
        <p:blipFill>
          <a:blip r:embed="rId4"/>
          <a:stretch>
            <a:fillRect/>
          </a:stretch>
        </p:blipFill>
        <p:spPr>
          <a:xfrm>
            <a:off x="363366" y="1421042"/>
            <a:ext cx="2675904" cy="2218083"/>
          </a:xfrm>
          <a:prstGeom prst="rect">
            <a:avLst/>
          </a:prstGeom>
        </p:spPr>
      </p:pic>
      <p:pic>
        <p:nvPicPr>
          <p:cNvPr id="7" name="Picture 6">
            <a:extLst>
              <a:ext uri="{FF2B5EF4-FFF2-40B4-BE49-F238E27FC236}">
                <a16:creationId xmlns:a16="http://schemas.microsoft.com/office/drawing/2014/main" id="{8CA8EB1B-1116-4319-9D6D-09A3889A98BC}"/>
              </a:ext>
            </a:extLst>
          </p:cNvPr>
          <p:cNvPicPr>
            <a:picLocks noChangeAspect="1"/>
          </p:cNvPicPr>
          <p:nvPr/>
        </p:nvPicPr>
        <p:blipFill>
          <a:blip r:embed="rId5"/>
          <a:stretch>
            <a:fillRect/>
          </a:stretch>
        </p:blipFill>
        <p:spPr>
          <a:xfrm>
            <a:off x="4036290" y="1487265"/>
            <a:ext cx="2814865" cy="2273366"/>
          </a:xfrm>
          <a:prstGeom prst="rect">
            <a:avLst/>
          </a:prstGeom>
        </p:spPr>
      </p:pic>
      <p:pic>
        <p:nvPicPr>
          <p:cNvPr id="9" name="Picture 8">
            <a:extLst>
              <a:ext uri="{FF2B5EF4-FFF2-40B4-BE49-F238E27FC236}">
                <a16:creationId xmlns:a16="http://schemas.microsoft.com/office/drawing/2014/main" id="{4EB1FC95-0CCB-4D3B-81CA-9EDFA42678D8}"/>
              </a:ext>
            </a:extLst>
          </p:cNvPr>
          <p:cNvPicPr>
            <a:picLocks noChangeAspect="1"/>
          </p:cNvPicPr>
          <p:nvPr/>
        </p:nvPicPr>
        <p:blipFill>
          <a:blip r:embed="rId6"/>
          <a:stretch>
            <a:fillRect/>
          </a:stretch>
        </p:blipFill>
        <p:spPr>
          <a:xfrm>
            <a:off x="7748950" y="1487265"/>
            <a:ext cx="2814865" cy="2273366"/>
          </a:xfrm>
          <a:prstGeom prst="rect">
            <a:avLst/>
          </a:prstGeom>
        </p:spPr>
      </p:pic>
      <p:pic>
        <p:nvPicPr>
          <p:cNvPr id="10" name="Picture 9">
            <a:extLst>
              <a:ext uri="{FF2B5EF4-FFF2-40B4-BE49-F238E27FC236}">
                <a16:creationId xmlns:a16="http://schemas.microsoft.com/office/drawing/2014/main" id="{8E0F6026-D427-4B71-858A-C808C3FFA679}"/>
              </a:ext>
            </a:extLst>
          </p:cNvPr>
          <p:cNvPicPr>
            <a:picLocks noChangeAspect="1"/>
          </p:cNvPicPr>
          <p:nvPr/>
        </p:nvPicPr>
        <p:blipFill>
          <a:blip r:embed="rId7"/>
          <a:stretch>
            <a:fillRect/>
          </a:stretch>
        </p:blipFill>
        <p:spPr>
          <a:xfrm>
            <a:off x="7748949" y="4234052"/>
            <a:ext cx="2814866" cy="2273366"/>
          </a:xfrm>
          <a:prstGeom prst="rect">
            <a:avLst/>
          </a:prstGeom>
        </p:spPr>
      </p:pic>
      <p:pic>
        <p:nvPicPr>
          <p:cNvPr id="11" name="Picture 10">
            <a:extLst>
              <a:ext uri="{FF2B5EF4-FFF2-40B4-BE49-F238E27FC236}">
                <a16:creationId xmlns:a16="http://schemas.microsoft.com/office/drawing/2014/main" id="{F46089C1-F917-45D2-96A0-DDDB6F2AEC42}"/>
              </a:ext>
            </a:extLst>
          </p:cNvPr>
          <p:cNvPicPr>
            <a:picLocks noChangeAspect="1"/>
          </p:cNvPicPr>
          <p:nvPr/>
        </p:nvPicPr>
        <p:blipFill>
          <a:blip r:embed="rId8"/>
          <a:stretch>
            <a:fillRect/>
          </a:stretch>
        </p:blipFill>
        <p:spPr>
          <a:xfrm>
            <a:off x="4036290" y="4234052"/>
            <a:ext cx="2814865" cy="2273366"/>
          </a:xfrm>
          <a:prstGeom prst="rect">
            <a:avLst/>
          </a:prstGeom>
        </p:spPr>
      </p:pic>
      <p:pic>
        <p:nvPicPr>
          <p:cNvPr id="12" name="Picture 11">
            <a:extLst>
              <a:ext uri="{FF2B5EF4-FFF2-40B4-BE49-F238E27FC236}">
                <a16:creationId xmlns:a16="http://schemas.microsoft.com/office/drawing/2014/main" id="{12815AF0-63BD-4459-A667-AAB294C69594}"/>
              </a:ext>
            </a:extLst>
          </p:cNvPr>
          <p:cNvPicPr>
            <a:picLocks noChangeAspect="1"/>
          </p:cNvPicPr>
          <p:nvPr/>
        </p:nvPicPr>
        <p:blipFill>
          <a:blip r:embed="rId9"/>
          <a:stretch>
            <a:fillRect/>
          </a:stretch>
        </p:blipFill>
        <p:spPr>
          <a:xfrm>
            <a:off x="363366" y="4234052"/>
            <a:ext cx="2814866" cy="2273366"/>
          </a:xfrm>
          <a:prstGeom prst="rect">
            <a:avLst/>
          </a:prstGeom>
        </p:spPr>
      </p:pic>
      <p:sp>
        <p:nvSpPr>
          <p:cNvPr id="13" name="Arrow: Right 12">
            <a:extLst>
              <a:ext uri="{FF2B5EF4-FFF2-40B4-BE49-F238E27FC236}">
                <a16:creationId xmlns:a16="http://schemas.microsoft.com/office/drawing/2014/main" id="{F27AF91D-19E9-4B88-A246-1668EEBA1113}"/>
              </a:ext>
            </a:extLst>
          </p:cNvPr>
          <p:cNvSpPr/>
          <p:nvPr/>
        </p:nvSpPr>
        <p:spPr>
          <a:xfrm>
            <a:off x="3088883" y="2530083"/>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8BBE6FD-47DF-41A2-A16C-54E151B9579C}"/>
              </a:ext>
            </a:extLst>
          </p:cNvPr>
          <p:cNvSpPr/>
          <p:nvPr/>
        </p:nvSpPr>
        <p:spPr>
          <a:xfrm rot="10800000">
            <a:off x="6851154" y="4957004"/>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224F668-4FEC-4E0D-946A-C5895CA775E5}"/>
              </a:ext>
            </a:extLst>
          </p:cNvPr>
          <p:cNvSpPr/>
          <p:nvPr/>
        </p:nvSpPr>
        <p:spPr>
          <a:xfrm>
            <a:off x="6851155" y="2465428"/>
            <a:ext cx="897794"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76D7DAC0-C4E7-4FC1-855B-E15389AF9874}"/>
              </a:ext>
            </a:extLst>
          </p:cNvPr>
          <p:cNvSpPr/>
          <p:nvPr/>
        </p:nvSpPr>
        <p:spPr>
          <a:xfrm rot="10800000">
            <a:off x="3178232" y="4936626"/>
            <a:ext cx="858058" cy="4341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Connector: Elbow 16">
            <a:extLst>
              <a:ext uri="{FF2B5EF4-FFF2-40B4-BE49-F238E27FC236}">
                <a16:creationId xmlns:a16="http://schemas.microsoft.com/office/drawing/2014/main" id="{1F0FA73A-1394-45AD-8904-2CE301359DB0}"/>
              </a:ext>
            </a:extLst>
          </p:cNvPr>
          <p:cNvCxnSpPr>
            <a:stCxn id="9" idx="3"/>
            <a:endCxn id="10" idx="3"/>
          </p:cNvCxnSpPr>
          <p:nvPr/>
        </p:nvCxnSpPr>
        <p:spPr>
          <a:xfrm>
            <a:off x="10563815" y="2623948"/>
            <a:ext cx="12700" cy="2746787"/>
          </a:xfrm>
          <a:prstGeom prst="bentConnector3">
            <a:avLst>
              <a:gd name="adj1" fmla="val 8854543"/>
            </a:avLst>
          </a:prstGeom>
          <a:ln w="165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307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203"/>
          </a:xfrm>
          <a:prstGeom prst="rect">
            <a:avLst/>
          </a:prstGeom>
          <a:noFill/>
        </p:spPr>
        <p:txBody>
          <a:bodyPr wrap="square" rtlCol="0">
            <a:spAutoFit/>
          </a:bodyPr>
          <a:lstStyle/>
          <a:p>
            <a:r>
              <a:rPr lang="en-US" b="1" dirty="0">
                <a:solidFill>
                  <a:prstClr val="black"/>
                </a:solidFill>
                <a:latin typeface="Calibri" panose="020F0502020204030204"/>
              </a:rPr>
              <a:t>Step 3: </a:t>
            </a:r>
            <a:r>
              <a:rPr lang="en-US" dirty="0">
                <a:solidFill>
                  <a:prstClr val="black"/>
                </a:solidFill>
                <a:latin typeface="Calibri" panose="020F0502020204030204"/>
              </a:rPr>
              <a:t>Now your system is ready go to browser and open </a:t>
            </a:r>
            <a:r>
              <a:rPr lang="en-US" dirty="0">
                <a:solidFill>
                  <a:prstClr val="black"/>
                </a:solidFill>
                <a:latin typeface="Calibri" panose="020F0502020204030204"/>
                <a:hlinkClick r:id="rId3"/>
              </a:rPr>
              <a:t>https://localhost:8443</a:t>
            </a:r>
            <a:r>
              <a:rPr lang="en-US" dirty="0">
                <a:solidFill>
                  <a:prstClr val="black"/>
                </a:solidFill>
                <a:latin typeface="Calibri" panose="020F0502020204030204"/>
              </a:rPr>
              <a:t> (port may changes)</a:t>
            </a:r>
          </a:p>
          <a:p>
            <a:r>
              <a:rPr lang="en-US" sz="1799" dirty="0">
                <a:solidFill>
                  <a:prstClr val="black"/>
                </a:solidFill>
                <a:latin typeface="Calibri"/>
              </a:rPr>
              <a:t>The default credentials are Administrator / manage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3BE16C7D-937A-42B3-8171-4FBFE2D3175F}"/>
              </a:ext>
            </a:extLst>
          </p:cNvPr>
          <p:cNvPicPr>
            <a:picLocks noChangeAspect="1"/>
          </p:cNvPicPr>
          <p:nvPr/>
        </p:nvPicPr>
        <p:blipFill>
          <a:blip r:embed="rId4"/>
          <a:stretch>
            <a:fillRect/>
          </a:stretch>
        </p:blipFill>
        <p:spPr>
          <a:xfrm>
            <a:off x="464047" y="1644124"/>
            <a:ext cx="4819154" cy="4314155"/>
          </a:xfrm>
          <a:prstGeom prst="rect">
            <a:avLst/>
          </a:prstGeom>
        </p:spPr>
      </p:pic>
      <p:pic>
        <p:nvPicPr>
          <p:cNvPr id="7" name="Picture 6">
            <a:extLst>
              <a:ext uri="{FF2B5EF4-FFF2-40B4-BE49-F238E27FC236}">
                <a16:creationId xmlns:a16="http://schemas.microsoft.com/office/drawing/2014/main" id="{6D610338-DEB5-48AD-BE92-65BB7EB119FE}"/>
              </a:ext>
            </a:extLst>
          </p:cNvPr>
          <p:cNvPicPr>
            <a:picLocks noChangeAspect="1"/>
          </p:cNvPicPr>
          <p:nvPr/>
        </p:nvPicPr>
        <p:blipFill>
          <a:blip r:embed="rId5"/>
          <a:stretch>
            <a:fillRect/>
          </a:stretch>
        </p:blipFill>
        <p:spPr>
          <a:xfrm>
            <a:off x="7062281" y="1610801"/>
            <a:ext cx="4707878" cy="4352817"/>
          </a:xfrm>
          <a:prstGeom prst="rect">
            <a:avLst/>
          </a:prstGeom>
        </p:spPr>
      </p:pic>
      <p:sp>
        <p:nvSpPr>
          <p:cNvPr id="9" name="Arrow: Right 8">
            <a:extLst>
              <a:ext uri="{FF2B5EF4-FFF2-40B4-BE49-F238E27FC236}">
                <a16:creationId xmlns:a16="http://schemas.microsoft.com/office/drawing/2014/main" id="{976697F7-C7DB-410A-BBB9-8A1D0772D6F8}"/>
              </a:ext>
            </a:extLst>
          </p:cNvPr>
          <p:cNvSpPr/>
          <p:nvPr/>
        </p:nvSpPr>
        <p:spPr>
          <a:xfrm>
            <a:off x="5463309" y="3429000"/>
            <a:ext cx="1265381" cy="591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427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4: </a:t>
            </a:r>
            <a:r>
              <a:rPr lang="en-US" dirty="0">
                <a:solidFill>
                  <a:prstClr val="black"/>
                </a:solidFill>
                <a:latin typeface="Calibri" panose="020F0502020204030204"/>
              </a:rPr>
              <a:t>Now we create a connection with our Cloud Account</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07B25966-8F9B-44AB-9DAD-E03074719EAC}"/>
              </a:ext>
            </a:extLst>
          </p:cNvPr>
          <p:cNvPicPr>
            <a:picLocks noChangeAspect="1"/>
          </p:cNvPicPr>
          <p:nvPr/>
        </p:nvPicPr>
        <p:blipFill>
          <a:blip r:embed="rId3"/>
          <a:stretch>
            <a:fillRect/>
          </a:stretch>
        </p:blipFill>
        <p:spPr>
          <a:xfrm>
            <a:off x="561443" y="1309829"/>
            <a:ext cx="10861964" cy="4769081"/>
          </a:xfrm>
          <a:prstGeom prst="rect">
            <a:avLst/>
          </a:prstGeom>
        </p:spPr>
      </p:pic>
    </p:spTree>
    <p:extLst>
      <p:ext uri="{BB962C8B-B14F-4D97-AF65-F5344CB8AC3E}">
        <p14:creationId xmlns:p14="http://schemas.microsoft.com/office/powerpoint/2010/main" val="3128762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5: </a:t>
            </a:r>
            <a:r>
              <a:rPr lang="en-US" dirty="0">
                <a:solidFill>
                  <a:prstClr val="black"/>
                </a:solidFill>
                <a:latin typeface="Calibri" panose="020F0502020204030204"/>
              </a:rPr>
              <a:t>Check the connection on Hana Cloud Account </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93B02027-CE35-4B2C-8239-371D5ABCB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03" y="1218211"/>
            <a:ext cx="10252364" cy="49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54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solidFill>
                  <a:prstClr val="black"/>
                </a:solidFill>
                <a:latin typeface="Calibri" panose="020F0502020204030204"/>
              </a:rPr>
              <a:t>Step 6: </a:t>
            </a:r>
            <a:r>
              <a:rPr lang="en-US" dirty="0">
                <a:solidFill>
                  <a:prstClr val="black"/>
                </a:solidFill>
                <a:latin typeface="Calibri" panose="020F0502020204030204"/>
              </a:rPr>
              <a:t>Connect on-premise system to cloud using SCC</a:t>
            </a:r>
            <a:endParaRPr lang="en-IN" sz="1800" b="0" i="0" dirty="0">
              <a:effectLst/>
              <a:latin typeface="Cooper Black" panose="0208090404030B020404" pitchFamily="18"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189A366-DA98-408E-97D4-F0D36518FBD0}"/>
              </a:ext>
            </a:extLst>
          </p:cNvPr>
          <p:cNvPicPr>
            <a:picLocks noChangeAspect="1"/>
          </p:cNvPicPr>
          <p:nvPr/>
        </p:nvPicPr>
        <p:blipFill>
          <a:blip r:embed="rId3"/>
          <a:stretch>
            <a:fillRect/>
          </a:stretch>
        </p:blipFill>
        <p:spPr>
          <a:xfrm>
            <a:off x="386456" y="1533287"/>
            <a:ext cx="2555327" cy="2266099"/>
          </a:xfrm>
          <a:prstGeom prst="rect">
            <a:avLst/>
          </a:prstGeom>
        </p:spPr>
      </p:pic>
      <p:pic>
        <p:nvPicPr>
          <p:cNvPr id="7" name="Picture 6">
            <a:extLst>
              <a:ext uri="{FF2B5EF4-FFF2-40B4-BE49-F238E27FC236}">
                <a16:creationId xmlns:a16="http://schemas.microsoft.com/office/drawing/2014/main" id="{3A762452-0A45-4718-99A6-002D09E24C38}"/>
              </a:ext>
            </a:extLst>
          </p:cNvPr>
          <p:cNvPicPr>
            <a:picLocks noChangeAspect="1"/>
          </p:cNvPicPr>
          <p:nvPr/>
        </p:nvPicPr>
        <p:blipFill>
          <a:blip r:embed="rId4"/>
          <a:stretch>
            <a:fillRect/>
          </a:stretch>
        </p:blipFill>
        <p:spPr>
          <a:xfrm>
            <a:off x="3714133" y="1533285"/>
            <a:ext cx="2318327" cy="2266099"/>
          </a:xfrm>
          <a:prstGeom prst="rect">
            <a:avLst/>
          </a:prstGeom>
        </p:spPr>
      </p:pic>
      <p:pic>
        <p:nvPicPr>
          <p:cNvPr id="9" name="Picture 8">
            <a:extLst>
              <a:ext uri="{FF2B5EF4-FFF2-40B4-BE49-F238E27FC236}">
                <a16:creationId xmlns:a16="http://schemas.microsoft.com/office/drawing/2014/main" id="{26C5A7C8-E72B-47AA-B0B9-6F5845FA28CB}"/>
              </a:ext>
            </a:extLst>
          </p:cNvPr>
          <p:cNvPicPr>
            <a:picLocks noChangeAspect="1"/>
          </p:cNvPicPr>
          <p:nvPr/>
        </p:nvPicPr>
        <p:blipFill>
          <a:blip r:embed="rId5"/>
          <a:stretch>
            <a:fillRect/>
          </a:stretch>
        </p:blipFill>
        <p:spPr>
          <a:xfrm>
            <a:off x="6754703" y="1504389"/>
            <a:ext cx="2318327" cy="2323889"/>
          </a:xfrm>
          <a:prstGeom prst="rect">
            <a:avLst/>
          </a:prstGeom>
        </p:spPr>
      </p:pic>
      <p:pic>
        <p:nvPicPr>
          <p:cNvPr id="10" name="Picture 9">
            <a:extLst>
              <a:ext uri="{FF2B5EF4-FFF2-40B4-BE49-F238E27FC236}">
                <a16:creationId xmlns:a16="http://schemas.microsoft.com/office/drawing/2014/main" id="{E52B1CB9-64BA-40E8-8190-5DED84E0A313}"/>
              </a:ext>
            </a:extLst>
          </p:cNvPr>
          <p:cNvPicPr>
            <a:picLocks noChangeAspect="1"/>
          </p:cNvPicPr>
          <p:nvPr/>
        </p:nvPicPr>
        <p:blipFill>
          <a:blip r:embed="rId6"/>
          <a:stretch>
            <a:fillRect/>
          </a:stretch>
        </p:blipFill>
        <p:spPr>
          <a:xfrm>
            <a:off x="9795274" y="1533285"/>
            <a:ext cx="2131778" cy="2323889"/>
          </a:xfrm>
          <a:prstGeom prst="rect">
            <a:avLst/>
          </a:prstGeom>
        </p:spPr>
      </p:pic>
      <p:pic>
        <p:nvPicPr>
          <p:cNvPr id="11" name="Picture 10">
            <a:extLst>
              <a:ext uri="{FF2B5EF4-FFF2-40B4-BE49-F238E27FC236}">
                <a16:creationId xmlns:a16="http://schemas.microsoft.com/office/drawing/2014/main" id="{DC3E081F-DDC3-4E90-83E5-D3B619EF1FED}"/>
              </a:ext>
            </a:extLst>
          </p:cNvPr>
          <p:cNvPicPr>
            <a:picLocks noChangeAspect="1"/>
          </p:cNvPicPr>
          <p:nvPr/>
        </p:nvPicPr>
        <p:blipFill>
          <a:blip r:embed="rId7"/>
          <a:stretch>
            <a:fillRect/>
          </a:stretch>
        </p:blipFill>
        <p:spPr>
          <a:xfrm>
            <a:off x="9795275" y="4248726"/>
            <a:ext cx="2131778" cy="1923968"/>
          </a:xfrm>
          <a:prstGeom prst="rect">
            <a:avLst/>
          </a:prstGeom>
        </p:spPr>
      </p:pic>
      <p:pic>
        <p:nvPicPr>
          <p:cNvPr id="12" name="Picture 11">
            <a:extLst>
              <a:ext uri="{FF2B5EF4-FFF2-40B4-BE49-F238E27FC236}">
                <a16:creationId xmlns:a16="http://schemas.microsoft.com/office/drawing/2014/main" id="{639BF260-6B2E-47E1-B830-4C5C86B7B81C}"/>
              </a:ext>
            </a:extLst>
          </p:cNvPr>
          <p:cNvPicPr>
            <a:picLocks noChangeAspect="1"/>
          </p:cNvPicPr>
          <p:nvPr/>
        </p:nvPicPr>
        <p:blipFill>
          <a:blip r:embed="rId8"/>
          <a:stretch>
            <a:fillRect/>
          </a:stretch>
        </p:blipFill>
        <p:spPr>
          <a:xfrm>
            <a:off x="6689199" y="4248726"/>
            <a:ext cx="2449334" cy="1923968"/>
          </a:xfrm>
          <a:prstGeom prst="rect">
            <a:avLst/>
          </a:prstGeom>
        </p:spPr>
      </p:pic>
      <p:pic>
        <p:nvPicPr>
          <p:cNvPr id="13" name="Picture 12">
            <a:extLst>
              <a:ext uri="{FF2B5EF4-FFF2-40B4-BE49-F238E27FC236}">
                <a16:creationId xmlns:a16="http://schemas.microsoft.com/office/drawing/2014/main" id="{9530B6E3-9A2E-4C7F-9D6D-FFAD9F2A1C6D}"/>
              </a:ext>
            </a:extLst>
          </p:cNvPr>
          <p:cNvPicPr>
            <a:picLocks noChangeAspect="1"/>
          </p:cNvPicPr>
          <p:nvPr/>
        </p:nvPicPr>
        <p:blipFill>
          <a:blip r:embed="rId9"/>
          <a:stretch>
            <a:fillRect/>
          </a:stretch>
        </p:blipFill>
        <p:spPr>
          <a:xfrm>
            <a:off x="3714133" y="4229872"/>
            <a:ext cx="2318327" cy="1923969"/>
          </a:xfrm>
          <a:prstGeom prst="rect">
            <a:avLst/>
          </a:prstGeom>
        </p:spPr>
      </p:pic>
      <p:sp>
        <p:nvSpPr>
          <p:cNvPr id="14" name="Arrow: Chevron 13">
            <a:extLst>
              <a:ext uri="{FF2B5EF4-FFF2-40B4-BE49-F238E27FC236}">
                <a16:creationId xmlns:a16="http://schemas.microsoft.com/office/drawing/2014/main" id="{4D5C7E4A-4608-4982-A39A-205A3BACC883}"/>
              </a:ext>
            </a:extLst>
          </p:cNvPr>
          <p:cNvSpPr/>
          <p:nvPr/>
        </p:nvSpPr>
        <p:spPr>
          <a:xfrm>
            <a:off x="3057392" y="2170544"/>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9E33AD4F-A297-4B9D-986B-9CA9A0FB9E23}"/>
              </a:ext>
            </a:extLst>
          </p:cNvPr>
          <p:cNvSpPr/>
          <p:nvPr/>
        </p:nvSpPr>
        <p:spPr>
          <a:xfrm rot="10800000">
            <a:off x="9210672"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51C9AD7D-38EE-40C3-A8DF-B1796E680B5D}"/>
              </a:ext>
            </a:extLst>
          </p:cNvPr>
          <p:cNvSpPr/>
          <p:nvPr/>
        </p:nvSpPr>
        <p:spPr>
          <a:xfrm rot="5400000">
            <a:off x="10600939" y="3563423"/>
            <a:ext cx="272670"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12DA2C56-BB4B-469C-BDB0-904D4F215A4B}"/>
              </a:ext>
            </a:extLst>
          </p:cNvPr>
          <p:cNvSpPr/>
          <p:nvPr/>
        </p:nvSpPr>
        <p:spPr>
          <a:xfrm>
            <a:off x="9196392" y="2170543"/>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DC2CC9E2-A78B-4F3F-91AC-6ED4649FA7C2}"/>
              </a:ext>
            </a:extLst>
          </p:cNvPr>
          <p:cNvSpPr/>
          <p:nvPr/>
        </p:nvSpPr>
        <p:spPr>
          <a:xfrm>
            <a:off x="6118877" y="2205701"/>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9A8D9E4E-A52F-4E16-8876-A77A3C04DB9C}"/>
              </a:ext>
            </a:extLst>
          </p:cNvPr>
          <p:cNvSpPr/>
          <p:nvPr/>
        </p:nvSpPr>
        <p:spPr>
          <a:xfrm rot="10800000">
            <a:off x="3065040" y="4587698"/>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42BB9AE-B451-481B-B93B-4B65FE07B952}"/>
              </a:ext>
            </a:extLst>
          </p:cNvPr>
          <p:cNvSpPr/>
          <p:nvPr/>
        </p:nvSpPr>
        <p:spPr>
          <a:xfrm rot="10800000">
            <a:off x="6104596" y="4586676"/>
            <a:ext cx="512464" cy="9790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3" name="Picture 22">
            <a:extLst>
              <a:ext uri="{FF2B5EF4-FFF2-40B4-BE49-F238E27FC236}">
                <a16:creationId xmlns:a16="http://schemas.microsoft.com/office/drawing/2014/main" id="{1CC1BA66-3620-4824-80C1-7987E28FC165}"/>
              </a:ext>
            </a:extLst>
          </p:cNvPr>
          <p:cNvPicPr>
            <a:picLocks noChangeAspect="1"/>
          </p:cNvPicPr>
          <p:nvPr/>
        </p:nvPicPr>
        <p:blipFill>
          <a:blip r:embed="rId10"/>
          <a:stretch>
            <a:fillRect/>
          </a:stretch>
        </p:blipFill>
        <p:spPr>
          <a:xfrm>
            <a:off x="386456" y="4189286"/>
            <a:ext cx="2678583" cy="1923968"/>
          </a:xfrm>
          <a:prstGeom prst="rect">
            <a:avLst/>
          </a:prstGeom>
        </p:spPr>
      </p:pic>
    </p:spTree>
    <p:extLst>
      <p:ext uri="{BB962C8B-B14F-4D97-AF65-F5344CB8AC3E}">
        <p14:creationId xmlns:p14="http://schemas.microsoft.com/office/powerpoint/2010/main" val="1446367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Cloud connector completed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sz="1800" i="0" dirty="0">
                <a:effectLst/>
                <a:latin typeface="Calibri" panose="020F0502020204030204" pitchFamily="34" charset="0"/>
                <a:cs typeface="Calibri" panose="020F0502020204030204" pitchFamily="34" charset="0"/>
              </a:rPr>
              <a:t>We have D</a:t>
            </a:r>
            <a:r>
              <a:rPr lang="en-US" dirty="0">
                <a:latin typeface="Calibri" panose="020F0502020204030204" pitchFamily="34" charset="0"/>
                <a:cs typeface="Calibri" panose="020F0502020204030204" pitchFamily="34" charset="0"/>
              </a:rPr>
              <a:t>one with Connect , now we are now successfully connected to cloud using SCC.</a:t>
            </a:r>
            <a:endParaRPr kumimoji="0" lang="en-IN"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7AFFD8A-2549-4A70-9456-CFD677FE6DD4}"/>
              </a:ext>
            </a:extLst>
          </p:cNvPr>
          <p:cNvPicPr>
            <a:picLocks noChangeAspect="1"/>
          </p:cNvPicPr>
          <p:nvPr/>
        </p:nvPicPr>
        <p:blipFill>
          <a:blip r:embed="rId3"/>
          <a:stretch>
            <a:fillRect/>
          </a:stretch>
        </p:blipFill>
        <p:spPr>
          <a:xfrm>
            <a:off x="631953" y="1148422"/>
            <a:ext cx="10928093" cy="5239239"/>
          </a:xfrm>
          <a:prstGeom prst="rect">
            <a:avLst/>
          </a:prstGeom>
        </p:spPr>
      </p:pic>
    </p:spTree>
    <p:extLst>
      <p:ext uri="{BB962C8B-B14F-4D97-AF65-F5344CB8AC3E}">
        <p14:creationId xmlns:p14="http://schemas.microsoft.com/office/powerpoint/2010/main" val="256943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the Destination in BTP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once the cloud connector setup is done. We need to create a destination in the Business Technology Platform (BTP) to assess our SAP system in the BAS.</a:t>
            </a:r>
          </a:p>
          <a:p>
            <a:r>
              <a:rPr lang="en-US" dirty="0"/>
              <a:t>There are two ways to create a destination in BTP:</a:t>
            </a:r>
          </a:p>
          <a:p>
            <a:pPr marL="342900" indent="-342900">
              <a:buAutoNum type="arabicPeriod"/>
            </a:pPr>
            <a:r>
              <a:rPr lang="en-US" dirty="0"/>
              <a:t>Create  a destination directly in BTP (</a:t>
            </a:r>
            <a:r>
              <a:rPr lang="en-US" dirty="0">
                <a:solidFill>
                  <a:schemeClr val="accent6"/>
                </a:solidFill>
              </a:rPr>
              <a:t>Not Recommended</a:t>
            </a:r>
            <a:r>
              <a:rPr lang="en-US" dirty="0"/>
              <a:t>)</a:t>
            </a:r>
          </a:p>
          <a:p>
            <a:pPr marL="342900" indent="-342900">
              <a:buAutoNum type="arabicPeriod"/>
            </a:pPr>
            <a:r>
              <a:rPr lang="en-US" dirty="0"/>
              <a:t>Creating the destination inside the BAS (Recommended)</a:t>
            </a:r>
          </a:p>
          <a:p>
            <a:endParaRPr lang="en-US" dirty="0">
              <a:solidFill>
                <a:schemeClr val="accent6"/>
              </a:solidFill>
            </a:endParaRPr>
          </a:p>
          <a:p>
            <a:r>
              <a:rPr lang="en-US" dirty="0"/>
              <a:t>To create a destination directly in BTP </a:t>
            </a:r>
          </a:p>
          <a:p>
            <a:pPr marL="285750" indent="-285750">
              <a:buFont typeface="Wingdings" panose="05000000000000000000" pitchFamily="2" charset="2"/>
              <a:buChar char="§"/>
            </a:pPr>
            <a:r>
              <a:rPr lang="en-US" dirty="0"/>
              <a:t>Go to the </a:t>
            </a:r>
            <a:r>
              <a:rPr lang="en-US" dirty="0">
                <a:solidFill>
                  <a:schemeClr val="accent6"/>
                </a:solidFill>
              </a:rPr>
              <a:t>Connectivity</a:t>
            </a:r>
            <a:r>
              <a:rPr lang="en-US" dirty="0"/>
              <a:t> &gt; </a:t>
            </a:r>
            <a:r>
              <a:rPr lang="en-US" dirty="0">
                <a:solidFill>
                  <a:schemeClr val="accent6"/>
                </a:solidFill>
              </a:rPr>
              <a:t>Destinations</a:t>
            </a:r>
            <a:r>
              <a:rPr lang="en-US" dirty="0"/>
              <a:t> and here click on </a:t>
            </a:r>
            <a:r>
              <a:rPr lang="en-US" dirty="0">
                <a:solidFill>
                  <a:schemeClr val="accent6"/>
                </a:solidFill>
              </a:rPr>
              <a:t>New Destination</a:t>
            </a:r>
          </a:p>
          <a:p>
            <a:pPr marL="285750" indent="-285750">
              <a:buFont typeface="Wingdings" panose="05000000000000000000" pitchFamily="2" charset="2"/>
              <a:buChar char="§"/>
            </a:pPr>
            <a:r>
              <a:rPr lang="en-US" dirty="0"/>
              <a:t>Then a new Destination Configuration will open.</a:t>
            </a:r>
          </a:p>
          <a:p>
            <a:pPr marL="285750" indent="-285750">
              <a:buFont typeface="Wingdings" panose="05000000000000000000" pitchFamily="2" charset="2"/>
              <a:buChar char="§"/>
            </a:pPr>
            <a:r>
              <a:rPr lang="en-US" dirty="0"/>
              <a:t>Enter all the details of the system and press save.</a:t>
            </a:r>
          </a:p>
          <a:p>
            <a:pPr marL="285750" indent="-285750">
              <a:buFont typeface="Wingdings" panose="05000000000000000000" pitchFamily="2" charset="2"/>
              <a:buChar char="§"/>
            </a:pPr>
            <a:r>
              <a:rPr lang="en-US" dirty="0"/>
              <a:t>After that check the connection with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59E3E38-ADD1-4737-A459-23ED7995D464}"/>
              </a:ext>
            </a:extLst>
          </p:cNvPr>
          <p:cNvPicPr>
            <a:picLocks noChangeAspect="1"/>
          </p:cNvPicPr>
          <p:nvPr/>
        </p:nvPicPr>
        <p:blipFill>
          <a:blip r:embed="rId3"/>
          <a:stretch>
            <a:fillRect/>
          </a:stretch>
        </p:blipFill>
        <p:spPr>
          <a:xfrm>
            <a:off x="5544124" y="3295967"/>
            <a:ext cx="5879282" cy="2782943"/>
          </a:xfrm>
          <a:prstGeom prst="rect">
            <a:avLst/>
          </a:prstGeom>
        </p:spPr>
      </p:pic>
      <p:sp>
        <p:nvSpPr>
          <p:cNvPr id="11" name="TextBox 10">
            <a:extLst>
              <a:ext uri="{FF2B5EF4-FFF2-40B4-BE49-F238E27FC236}">
                <a16:creationId xmlns:a16="http://schemas.microsoft.com/office/drawing/2014/main" id="{021D8A17-0815-4530-9855-3837C92571B0}"/>
              </a:ext>
            </a:extLst>
          </p:cNvPr>
          <p:cNvSpPr txBox="1"/>
          <p:nvPr/>
        </p:nvSpPr>
        <p:spPr>
          <a:xfrm>
            <a:off x="261764" y="4172773"/>
            <a:ext cx="5104056" cy="1754326"/>
          </a:xfrm>
          <a:prstGeom prst="rect">
            <a:avLst/>
          </a:prstGeom>
          <a:noFill/>
        </p:spPr>
        <p:txBody>
          <a:bodyPr wrap="square">
            <a:spAutoFit/>
          </a:bodyPr>
          <a:lstStyle/>
          <a:p>
            <a:r>
              <a:rPr lang="en-US" dirty="0"/>
              <a:t>This way of creating destination is not recommended because in this method, to assess the odata service in the fiori application some additional properties are required. Adding that properties is a little tricky and can lead to error.</a:t>
            </a:r>
          </a:p>
          <a:p>
            <a:r>
              <a:rPr lang="en-US" dirty="0">
                <a:solidFill>
                  <a:schemeClr val="accent6"/>
                </a:solidFill>
              </a:rPr>
              <a:t>That’s why we will not use this method.</a:t>
            </a:r>
          </a:p>
        </p:txBody>
      </p:sp>
    </p:spTree>
    <p:extLst>
      <p:ext uri="{BB962C8B-B14F-4D97-AF65-F5344CB8AC3E}">
        <p14:creationId xmlns:p14="http://schemas.microsoft.com/office/powerpoint/2010/main" val="388648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Destination Inside BAS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To create the destination directly using BAS follow the step:</a:t>
            </a:r>
          </a:p>
          <a:p>
            <a:pPr marL="342900" indent="-342900">
              <a:buFont typeface="+mj-lt"/>
              <a:buAutoNum type="arabicPeriod"/>
            </a:pPr>
            <a:r>
              <a:rPr lang="en-US" dirty="0"/>
              <a:t>Start your BAS tool and in that go to the service center in the left side bar.</a:t>
            </a:r>
          </a:p>
          <a:p>
            <a:pPr marL="342900" indent="-342900">
              <a:buFont typeface="+mj-lt"/>
              <a:buAutoNum type="arabicPeriod"/>
            </a:pPr>
            <a:r>
              <a:rPr lang="en-US" dirty="0"/>
              <a:t>Then under the SAP SYSTEM section choose your subaccount and click on plus button +</a:t>
            </a:r>
          </a:p>
          <a:p>
            <a:pPr marL="342900" indent="-342900">
              <a:buFont typeface="+mj-lt"/>
              <a:buAutoNum type="arabicPeriod"/>
            </a:pPr>
            <a:r>
              <a:rPr lang="en-US" dirty="0"/>
              <a:t>Fill the details as shown and press Add. You can create a new Project for the template to test this destination.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BEA4DC5-28DF-4BBD-AF6D-5518687AE6A7}"/>
              </a:ext>
            </a:extLst>
          </p:cNvPr>
          <p:cNvPicPr>
            <a:picLocks noChangeAspect="1"/>
          </p:cNvPicPr>
          <p:nvPr/>
        </p:nvPicPr>
        <p:blipFill>
          <a:blip r:embed="rId3"/>
          <a:stretch>
            <a:fillRect/>
          </a:stretch>
        </p:blipFill>
        <p:spPr>
          <a:xfrm>
            <a:off x="261764" y="2034720"/>
            <a:ext cx="2168727" cy="2843862"/>
          </a:xfrm>
          <a:prstGeom prst="rect">
            <a:avLst/>
          </a:prstGeom>
        </p:spPr>
      </p:pic>
      <p:pic>
        <p:nvPicPr>
          <p:cNvPr id="6" name="Picture 5">
            <a:extLst>
              <a:ext uri="{FF2B5EF4-FFF2-40B4-BE49-F238E27FC236}">
                <a16:creationId xmlns:a16="http://schemas.microsoft.com/office/drawing/2014/main" id="{46BB6D8B-8711-4D60-9F1D-0E4A9A29FADE}"/>
              </a:ext>
            </a:extLst>
          </p:cNvPr>
          <p:cNvPicPr>
            <a:picLocks noChangeAspect="1"/>
          </p:cNvPicPr>
          <p:nvPr/>
        </p:nvPicPr>
        <p:blipFill>
          <a:blip r:embed="rId4"/>
          <a:stretch>
            <a:fillRect/>
          </a:stretch>
        </p:blipFill>
        <p:spPr>
          <a:xfrm>
            <a:off x="2935377" y="2034720"/>
            <a:ext cx="1924885" cy="2843862"/>
          </a:xfrm>
          <a:prstGeom prst="rect">
            <a:avLst/>
          </a:prstGeom>
        </p:spPr>
      </p:pic>
      <p:pic>
        <p:nvPicPr>
          <p:cNvPr id="9" name="Picture 8">
            <a:extLst>
              <a:ext uri="{FF2B5EF4-FFF2-40B4-BE49-F238E27FC236}">
                <a16:creationId xmlns:a16="http://schemas.microsoft.com/office/drawing/2014/main" id="{26D4E870-A6D8-470B-AAAF-5D4D934D5129}"/>
              </a:ext>
            </a:extLst>
          </p:cNvPr>
          <p:cNvPicPr>
            <a:picLocks noChangeAspect="1"/>
          </p:cNvPicPr>
          <p:nvPr/>
        </p:nvPicPr>
        <p:blipFill>
          <a:blip r:embed="rId5"/>
          <a:stretch>
            <a:fillRect/>
          </a:stretch>
        </p:blipFill>
        <p:spPr>
          <a:xfrm>
            <a:off x="5392253" y="2034720"/>
            <a:ext cx="3673086" cy="2847353"/>
          </a:xfrm>
          <a:prstGeom prst="rect">
            <a:avLst/>
          </a:prstGeom>
        </p:spPr>
      </p:pic>
      <p:pic>
        <p:nvPicPr>
          <p:cNvPr id="11" name="Picture 10">
            <a:extLst>
              <a:ext uri="{FF2B5EF4-FFF2-40B4-BE49-F238E27FC236}">
                <a16:creationId xmlns:a16="http://schemas.microsoft.com/office/drawing/2014/main" id="{DEF8A996-29A9-47E0-B991-DAAB8BDCA906}"/>
              </a:ext>
            </a:extLst>
          </p:cNvPr>
          <p:cNvPicPr>
            <a:picLocks noChangeAspect="1"/>
          </p:cNvPicPr>
          <p:nvPr/>
        </p:nvPicPr>
        <p:blipFill>
          <a:blip r:embed="rId6"/>
          <a:stretch>
            <a:fillRect/>
          </a:stretch>
        </p:blipFill>
        <p:spPr>
          <a:xfrm>
            <a:off x="9506897" y="2034721"/>
            <a:ext cx="2630470" cy="2843862"/>
          </a:xfrm>
          <a:prstGeom prst="rect">
            <a:avLst/>
          </a:prstGeom>
        </p:spPr>
      </p:pic>
      <p:pic>
        <p:nvPicPr>
          <p:cNvPr id="13" name="Picture 12">
            <a:extLst>
              <a:ext uri="{FF2B5EF4-FFF2-40B4-BE49-F238E27FC236}">
                <a16:creationId xmlns:a16="http://schemas.microsoft.com/office/drawing/2014/main" id="{53DF3701-97C6-48B9-A0B2-E65B0C0D1ABD}"/>
              </a:ext>
            </a:extLst>
          </p:cNvPr>
          <p:cNvPicPr>
            <a:picLocks noChangeAspect="1"/>
          </p:cNvPicPr>
          <p:nvPr/>
        </p:nvPicPr>
        <p:blipFill>
          <a:blip r:embed="rId7"/>
          <a:stretch>
            <a:fillRect/>
          </a:stretch>
        </p:blipFill>
        <p:spPr>
          <a:xfrm>
            <a:off x="4722725" y="4973334"/>
            <a:ext cx="3828422" cy="1813463"/>
          </a:xfrm>
          <a:prstGeom prst="rect">
            <a:avLst/>
          </a:prstGeom>
        </p:spPr>
      </p:pic>
      <p:cxnSp>
        <p:nvCxnSpPr>
          <p:cNvPr id="15" name="Straight Arrow Connector 14">
            <a:extLst>
              <a:ext uri="{FF2B5EF4-FFF2-40B4-BE49-F238E27FC236}">
                <a16:creationId xmlns:a16="http://schemas.microsoft.com/office/drawing/2014/main" id="{3709C19B-7CCA-4973-8513-EE3CC1BD8095}"/>
              </a:ext>
            </a:extLst>
          </p:cNvPr>
          <p:cNvCxnSpPr>
            <a:stCxn id="4" idx="3"/>
            <a:endCxn id="6" idx="1"/>
          </p:cNvCxnSpPr>
          <p:nvPr/>
        </p:nvCxnSpPr>
        <p:spPr>
          <a:xfrm>
            <a:off x="2430491" y="3456651"/>
            <a:ext cx="504886" cy="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478640A-F49F-4FBA-ADB4-06989F67C3BF}"/>
              </a:ext>
            </a:extLst>
          </p:cNvPr>
          <p:cNvCxnSpPr>
            <a:cxnSpLocks/>
            <a:stCxn id="6" idx="3"/>
            <a:endCxn id="9" idx="1"/>
          </p:cNvCxnSpPr>
          <p:nvPr/>
        </p:nvCxnSpPr>
        <p:spPr>
          <a:xfrm>
            <a:off x="4860262" y="3456651"/>
            <a:ext cx="531991" cy="1746"/>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F82370-4E6C-4D14-9024-43F0CA172E27}"/>
              </a:ext>
            </a:extLst>
          </p:cNvPr>
          <p:cNvCxnSpPr>
            <a:cxnSpLocks/>
            <a:stCxn id="9" idx="3"/>
            <a:endCxn id="11" idx="1"/>
          </p:cNvCxnSpPr>
          <p:nvPr/>
        </p:nvCxnSpPr>
        <p:spPr>
          <a:xfrm flipV="1">
            <a:off x="9065339" y="3456652"/>
            <a:ext cx="441558" cy="1745"/>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ECADA58-95B5-4FBA-BC14-D834F2BB8F21}"/>
              </a:ext>
            </a:extLst>
          </p:cNvPr>
          <p:cNvCxnSpPr>
            <a:stCxn id="11" idx="2"/>
            <a:endCxn id="13" idx="3"/>
          </p:cNvCxnSpPr>
          <p:nvPr/>
        </p:nvCxnSpPr>
        <p:spPr>
          <a:xfrm rot="5400000">
            <a:off x="9185899" y="4243832"/>
            <a:ext cx="1001483" cy="2270985"/>
          </a:xfrm>
          <a:prstGeom prst="bentConnector2">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Connecting system to the VSCode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Now if we want to connect our system to the vscode we don’t need the Cloud Connector, because the VS code is already running in our local system and in our local system we can use the VPN to access our SAP System.</a:t>
            </a:r>
          </a:p>
          <a:p>
            <a:r>
              <a:rPr lang="en-US" dirty="0"/>
              <a:t>So to connect vs code to the system:</a:t>
            </a:r>
          </a:p>
          <a:p>
            <a:pPr marL="342900" indent="-342900">
              <a:buAutoNum type="arabicPeriod"/>
            </a:pPr>
            <a:r>
              <a:rPr lang="en-US" dirty="0"/>
              <a:t>Open application generator using the command palette.</a:t>
            </a:r>
          </a:p>
          <a:p>
            <a:pPr marL="342900" indent="-342900">
              <a:buAutoNum type="arabicPeriod"/>
            </a:pPr>
            <a:r>
              <a:rPr lang="en-US" dirty="0"/>
              <a:t>Create any type of project (let’s select the master detail).</a:t>
            </a:r>
          </a:p>
          <a:p>
            <a:pPr marL="342900" indent="-342900">
              <a:buAutoNum type="arabicPeriod"/>
            </a:pPr>
            <a:r>
              <a:rPr lang="en-US" dirty="0"/>
              <a:t>In the Data Sources as Connect to a System</a:t>
            </a:r>
          </a:p>
          <a:p>
            <a:pPr marL="342900" indent="-342900">
              <a:buAutoNum type="arabicPeriod"/>
            </a:pPr>
            <a:r>
              <a:rPr lang="en-US" dirty="0"/>
              <a:t>In system select New System and system type as ABAP on Premise</a:t>
            </a:r>
          </a:p>
          <a:p>
            <a:pPr marL="342900" indent="-342900">
              <a:buAutoNum type="arabicPeriod"/>
            </a:pPr>
            <a:r>
              <a:rPr lang="en-US" dirty="0"/>
              <a:t>And then Enter the system detail.</a:t>
            </a:r>
          </a:p>
          <a:p>
            <a:pPr marL="342900" indent="-342900">
              <a:buAutoNum type="arabicPeriod"/>
            </a:pPr>
            <a:r>
              <a:rPr lang="en-US" dirty="0"/>
              <a:t>Then complete the project setup.</a:t>
            </a:r>
          </a:p>
          <a:p>
            <a:pPr marL="342900" indent="-342900">
              <a:buAutoNum type="arabicPeriod"/>
            </a:pPr>
            <a:r>
              <a:rPr lang="en-US" dirty="0"/>
              <a:t>After that you can see the created system in the Fiori Tools option in the left side bar, under the SAP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A5ECAA09-64BE-4BEE-939D-FC6C0BAEB714}"/>
              </a:ext>
            </a:extLst>
          </p:cNvPr>
          <p:cNvPicPr>
            <a:picLocks noChangeAspect="1"/>
          </p:cNvPicPr>
          <p:nvPr/>
        </p:nvPicPr>
        <p:blipFill>
          <a:blip r:embed="rId3"/>
          <a:stretch>
            <a:fillRect/>
          </a:stretch>
        </p:blipFill>
        <p:spPr>
          <a:xfrm>
            <a:off x="261764" y="3782942"/>
            <a:ext cx="2752383" cy="2714866"/>
          </a:xfrm>
          <a:prstGeom prst="rect">
            <a:avLst/>
          </a:prstGeom>
        </p:spPr>
      </p:pic>
      <p:pic>
        <p:nvPicPr>
          <p:cNvPr id="9" name="Picture 8">
            <a:extLst>
              <a:ext uri="{FF2B5EF4-FFF2-40B4-BE49-F238E27FC236}">
                <a16:creationId xmlns:a16="http://schemas.microsoft.com/office/drawing/2014/main" id="{8D5EC31B-E0F7-45BA-A252-7B0231D00C87}"/>
              </a:ext>
            </a:extLst>
          </p:cNvPr>
          <p:cNvPicPr>
            <a:picLocks noChangeAspect="1"/>
          </p:cNvPicPr>
          <p:nvPr/>
        </p:nvPicPr>
        <p:blipFill>
          <a:blip r:embed="rId4"/>
          <a:stretch>
            <a:fillRect/>
          </a:stretch>
        </p:blipFill>
        <p:spPr>
          <a:xfrm>
            <a:off x="3772008" y="3777017"/>
            <a:ext cx="3332596" cy="2714866"/>
          </a:xfrm>
          <a:prstGeom prst="rect">
            <a:avLst/>
          </a:prstGeom>
        </p:spPr>
      </p:pic>
      <p:pic>
        <p:nvPicPr>
          <p:cNvPr id="11" name="Picture 10">
            <a:extLst>
              <a:ext uri="{FF2B5EF4-FFF2-40B4-BE49-F238E27FC236}">
                <a16:creationId xmlns:a16="http://schemas.microsoft.com/office/drawing/2014/main" id="{12069DB5-583F-400D-916D-308D19B0FE52}"/>
              </a:ext>
            </a:extLst>
          </p:cNvPr>
          <p:cNvPicPr>
            <a:picLocks noChangeAspect="1"/>
          </p:cNvPicPr>
          <p:nvPr/>
        </p:nvPicPr>
        <p:blipFill>
          <a:blip r:embed="rId5"/>
          <a:stretch>
            <a:fillRect/>
          </a:stretch>
        </p:blipFill>
        <p:spPr>
          <a:xfrm>
            <a:off x="8326625" y="3777017"/>
            <a:ext cx="1851045" cy="2714866"/>
          </a:xfrm>
          <a:prstGeom prst="rect">
            <a:avLst/>
          </a:prstGeom>
        </p:spPr>
      </p:pic>
      <p:cxnSp>
        <p:nvCxnSpPr>
          <p:cNvPr id="15" name="Straight Arrow Connector 14">
            <a:extLst>
              <a:ext uri="{FF2B5EF4-FFF2-40B4-BE49-F238E27FC236}">
                <a16:creationId xmlns:a16="http://schemas.microsoft.com/office/drawing/2014/main" id="{31FDC1E1-B40A-4ADE-822C-D68DD2C30188}"/>
              </a:ext>
            </a:extLst>
          </p:cNvPr>
          <p:cNvCxnSpPr>
            <a:stCxn id="6" idx="3"/>
            <a:endCxn id="9" idx="1"/>
          </p:cNvCxnSpPr>
          <p:nvPr/>
        </p:nvCxnSpPr>
        <p:spPr>
          <a:xfrm flipV="1">
            <a:off x="3014147" y="5134450"/>
            <a:ext cx="757861" cy="5925"/>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6C5F3A6-0B2A-477B-8ADA-11B2A4DD2644}"/>
              </a:ext>
            </a:extLst>
          </p:cNvPr>
          <p:cNvCxnSpPr>
            <a:stCxn id="9" idx="3"/>
            <a:endCxn id="11" idx="1"/>
          </p:cNvCxnSpPr>
          <p:nvPr/>
        </p:nvCxnSpPr>
        <p:spPr>
          <a:xfrm>
            <a:off x="7104604" y="5134450"/>
            <a:ext cx="1222021" cy="0"/>
          </a:xfrm>
          <a:prstGeom prst="straightConnector1">
            <a:avLst/>
          </a:prstGeom>
          <a:ln w="762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7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15</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Adding Supplier Entity set</a:t>
            </a:r>
          </a:p>
          <a:p>
            <a:pPr marL="285750" indent="-285750">
              <a:buClr>
                <a:schemeClr val="tx1"/>
              </a:buClr>
              <a:buFont typeface="Arial" panose="020B0604020202020204" pitchFamily="34" charset="0"/>
              <a:buChar char="•"/>
            </a:pPr>
            <a:r>
              <a:rPr lang="en-US" dirty="0"/>
              <a:t>Introduction to Association</a:t>
            </a:r>
          </a:p>
          <a:p>
            <a:pPr marL="285750" indent="-285750">
              <a:buClr>
                <a:schemeClr val="tx1"/>
              </a:buClr>
              <a:buFont typeface="Arial" panose="020B0604020202020204" pitchFamily="34" charset="0"/>
              <a:buChar char="•"/>
            </a:pPr>
            <a:r>
              <a:rPr lang="en-US" dirty="0"/>
              <a:t>Associating Supplier Set to Product Set</a:t>
            </a:r>
          </a:p>
          <a:p>
            <a:pPr marL="285750" indent="-285750">
              <a:buClr>
                <a:schemeClr val="tx1"/>
              </a:buClr>
              <a:buFont typeface="Arial" panose="020B0604020202020204" pitchFamily="34" charset="0"/>
              <a:buChar char="•"/>
            </a:pPr>
            <a:r>
              <a:rPr lang="en-US" dirty="0"/>
              <a:t>Introduction to Function Import</a:t>
            </a:r>
          </a:p>
          <a:p>
            <a:pPr marL="285750" indent="-285750">
              <a:buClr>
                <a:schemeClr val="tx1"/>
              </a:buClr>
              <a:buFont typeface="Arial" panose="020B0604020202020204" pitchFamily="34" charset="0"/>
              <a:buChar char="•"/>
            </a:pPr>
            <a:r>
              <a:rPr lang="en-US" dirty="0"/>
              <a:t>Creating a Function to get Most expensive product</a:t>
            </a:r>
          </a:p>
          <a:p>
            <a:pPr marL="285750" indent="-285750">
              <a:buFont typeface="Arial" panose="020B0604020202020204" pitchFamily="34" charset="0"/>
              <a:buChar char="•"/>
            </a:pPr>
            <a:r>
              <a:rPr lang="it-IT" dirty="0">
                <a:solidFill>
                  <a:srgbClr val="242424"/>
                </a:solidFill>
              </a:rPr>
              <a:t>Basics of Connectivity</a:t>
            </a:r>
          </a:p>
          <a:p>
            <a:pPr marL="285750" indent="-285750">
              <a:buFont typeface="Arial" panose="020B0604020202020204" pitchFamily="34" charset="0"/>
              <a:buChar char="•"/>
            </a:pPr>
            <a:r>
              <a:rPr lang="it-IT" dirty="0">
                <a:solidFill>
                  <a:srgbClr val="242424"/>
                </a:solidFill>
              </a:rPr>
              <a:t>Introduction to Cloud Connector</a:t>
            </a:r>
          </a:p>
          <a:p>
            <a:pPr marL="285750" indent="-285750">
              <a:buFont typeface="Arial" panose="020B0604020202020204" pitchFamily="34" charset="0"/>
              <a:buChar char="•"/>
            </a:pPr>
            <a:r>
              <a:rPr lang="it-IT" dirty="0">
                <a:solidFill>
                  <a:srgbClr val="242424"/>
                </a:solidFill>
              </a:rPr>
              <a:t>Steps to Setup the Cloud Connection.</a:t>
            </a:r>
          </a:p>
          <a:p>
            <a:pPr marL="285750" indent="-285750">
              <a:buFont typeface="Arial" panose="020B0604020202020204" pitchFamily="34" charset="0"/>
              <a:buChar char="•"/>
            </a:pPr>
            <a:r>
              <a:rPr lang="it-IT" dirty="0">
                <a:solidFill>
                  <a:srgbClr val="242424"/>
                </a:solidFill>
              </a:rPr>
              <a:t>Creating the destination in the BTP for BAS</a:t>
            </a:r>
          </a:p>
          <a:p>
            <a:pPr marL="285750" indent="-285750">
              <a:buClr>
                <a:schemeClr val="tx1"/>
              </a:buClr>
              <a:buFont typeface="Arial" panose="020B0604020202020204" pitchFamily="34" charset="0"/>
              <a:buChar char="•"/>
            </a:pPr>
            <a:r>
              <a:rPr lang="en-US" dirty="0"/>
              <a:t>Creating the destination in the Vscode</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15</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Create Supplier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Create a Supplier entity Set in the Entity Type Section by following the steps used to create Product </a:t>
            </a:r>
            <a:r>
              <a:rPr lang="en-US" dirty="0" err="1"/>
              <a:t>entyity</a:t>
            </a:r>
            <a:r>
              <a:rPr lang="en-US" dirty="0"/>
              <a:t>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585116A-1B1A-4FA6-84B2-FB7740B637C8}"/>
              </a:ext>
            </a:extLst>
          </p:cNvPr>
          <p:cNvPicPr>
            <a:picLocks noChangeAspect="1"/>
          </p:cNvPicPr>
          <p:nvPr/>
        </p:nvPicPr>
        <p:blipFill>
          <a:blip r:embed="rId3"/>
          <a:stretch>
            <a:fillRect/>
          </a:stretch>
        </p:blipFill>
        <p:spPr>
          <a:xfrm>
            <a:off x="311948" y="1187698"/>
            <a:ext cx="9815538" cy="2402063"/>
          </a:xfrm>
          <a:prstGeom prst="rect">
            <a:avLst/>
          </a:prstGeom>
        </p:spPr>
      </p:pic>
      <p:sp>
        <p:nvSpPr>
          <p:cNvPr id="5" name="TextBox 4">
            <a:extLst>
              <a:ext uri="{FF2B5EF4-FFF2-40B4-BE49-F238E27FC236}">
                <a16:creationId xmlns:a16="http://schemas.microsoft.com/office/drawing/2014/main" id="{76C46E89-9839-4E6A-951E-375FE20A8548}"/>
              </a:ext>
            </a:extLst>
          </p:cNvPr>
          <p:cNvSpPr txBox="1"/>
          <p:nvPr/>
        </p:nvSpPr>
        <p:spPr>
          <a:xfrm>
            <a:off x="311948" y="3819163"/>
            <a:ext cx="11324737" cy="1477328"/>
          </a:xfrm>
          <a:prstGeom prst="rect">
            <a:avLst/>
          </a:prstGeom>
          <a:noFill/>
        </p:spPr>
        <p:txBody>
          <a:bodyPr wrap="square" rtlCol="0">
            <a:spAutoFit/>
          </a:bodyPr>
          <a:lstStyle/>
          <a:p>
            <a:r>
              <a:rPr lang="en-US" dirty="0"/>
              <a:t>Once the Entity sets are created, we can also implement the Get Entity for of Supplier Set in the same way as we have created for the Product Set.</a:t>
            </a:r>
          </a:p>
          <a:p>
            <a:endParaRPr lang="en-US" dirty="0"/>
          </a:p>
          <a:p>
            <a:r>
              <a:rPr lang="en-US" dirty="0">
                <a:solidFill>
                  <a:schemeClr val="accent6"/>
                </a:solidFill>
              </a:rPr>
              <a:t>Code to put in Supplier Set Get Entity:</a:t>
            </a:r>
          </a:p>
          <a:p>
            <a:r>
              <a:rPr lang="en-US" dirty="0">
                <a:hlinkClick r:id="rId4"/>
              </a:rPr>
              <a:t>SupplierSetGetEntity</a:t>
            </a:r>
            <a:endParaRPr lang="en-US" dirty="0"/>
          </a:p>
        </p:txBody>
      </p:sp>
      <p:sp>
        <p:nvSpPr>
          <p:cNvPr id="9" name="TextBox 8">
            <a:extLst>
              <a:ext uri="{FF2B5EF4-FFF2-40B4-BE49-F238E27FC236}">
                <a16:creationId xmlns:a16="http://schemas.microsoft.com/office/drawing/2014/main" id="{E06E4822-8F01-449B-BDA6-AAE7CFF74106}"/>
              </a:ext>
            </a:extLst>
          </p:cNvPr>
          <p:cNvSpPr txBox="1"/>
          <p:nvPr/>
        </p:nvSpPr>
        <p:spPr>
          <a:xfrm>
            <a:off x="10307782" y="1922318"/>
            <a:ext cx="1572270" cy="369332"/>
          </a:xfrm>
          <a:prstGeom prst="rect">
            <a:avLst/>
          </a:prstGeom>
          <a:noFill/>
        </p:spPr>
        <p:txBody>
          <a:bodyPr wrap="square" rtlCol="0">
            <a:spAutoFit/>
          </a:bodyPr>
          <a:lstStyle/>
          <a:p>
            <a:r>
              <a:rPr lang="en-US" dirty="0"/>
              <a:t>Supplier Set</a:t>
            </a:r>
          </a:p>
        </p:txBody>
      </p:sp>
    </p:spTree>
    <p:extLst>
      <p:ext uri="{BB962C8B-B14F-4D97-AF65-F5344CB8AC3E}">
        <p14:creationId xmlns:p14="http://schemas.microsoft.com/office/powerpoint/2010/main" val="134856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Association</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440109" cy="313919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pitchFamily="34" charset="0"/>
              </a:rPr>
              <a:t>Associations are relationship Between entities.</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At database level we have foreign key relationship and same is reflected at odata level.</a:t>
            </a:r>
          </a:p>
          <a:p>
            <a:pPr marL="285750" marR="0" lvl="0" indent="-285750" algn="l" defTabSz="914400" rtl="0" eaLnBrk="1" fontAlgn="auto" latinLnBrk="0" hangingPunct="1">
              <a:lnSpc>
                <a:spcPct val="100000"/>
              </a:lnSpc>
              <a:spcBef>
                <a:spcPts val="0"/>
              </a:spcBef>
              <a:spcAft>
                <a:spcPts val="0"/>
              </a:spcAft>
              <a:buSzTx/>
              <a:buFont typeface="Wingdings" panose="05000000000000000000" pitchFamily="2" charset="2"/>
              <a:buChar char="§"/>
              <a:tabLst/>
              <a:defRPr/>
            </a:pPr>
            <a:r>
              <a:rPr lang="en-US" dirty="0">
                <a:solidFill>
                  <a:prstClr val="black"/>
                </a:solidFill>
                <a:latin typeface="Calibri" panose="020F0502020204030204"/>
                <a:cs typeface="Calibri" panose="020F0502020204030204" pitchFamily="34" charset="0"/>
              </a:rPr>
              <a:t>Once a association is created only then we can create  navigation property.</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endParaRPr lang="en-US" sz="1799" dirty="0">
              <a:solidFill>
                <a:prstClr val="black"/>
              </a:solidFill>
              <a:latin typeface="Calibri" panose="020F0502020204030204"/>
              <a:cs typeface="Calibri" panose="020F0502020204030204" pitchFamily="34" charset="0"/>
            </a:endParaRPr>
          </a:p>
          <a:p>
            <a:pPr marL="285750" indent="-285750">
              <a:buFont typeface="Wingdings" panose="05000000000000000000" pitchFamily="2" charset="2"/>
              <a:buChar char="§"/>
              <a:defRPr/>
            </a:pPr>
            <a:r>
              <a:rPr lang="en-US" sz="1800" dirty="0"/>
              <a:t>In a typical ERP system the data is spread across multiple database tables. Example sales order header and items. We load this connected data using the foreign key relationship.</a:t>
            </a:r>
          </a:p>
          <a:p>
            <a:pPr marL="285750" indent="-285750">
              <a:buFont typeface="Wingdings" panose="05000000000000000000" pitchFamily="2" charset="2"/>
              <a:buChar char="§"/>
              <a:defRPr/>
            </a:pPr>
            <a:r>
              <a:rPr lang="en-US" sz="1800" dirty="0"/>
              <a:t>In case of OData service, each database table is transformed into an entity. Hence we also need a relation between these entities. So the foreign key is converted to a association.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9" name="Rectangle 8">
            <a:extLst>
              <a:ext uri="{FF2B5EF4-FFF2-40B4-BE49-F238E27FC236}">
                <a16:creationId xmlns:a16="http://schemas.microsoft.com/office/drawing/2014/main" id="{448ADD4A-A0DE-45C5-B441-1A74D44337B1}"/>
              </a:ext>
            </a:extLst>
          </p:cNvPr>
          <p:cNvSpPr/>
          <p:nvPr/>
        </p:nvSpPr>
        <p:spPr>
          <a:xfrm>
            <a:off x="378691"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a:t>
            </a:r>
          </a:p>
        </p:txBody>
      </p:sp>
      <p:sp>
        <p:nvSpPr>
          <p:cNvPr id="10" name="Rectangle 9">
            <a:extLst>
              <a:ext uri="{FF2B5EF4-FFF2-40B4-BE49-F238E27FC236}">
                <a16:creationId xmlns:a16="http://schemas.microsoft.com/office/drawing/2014/main" id="{44364F5C-F300-4433-B4A7-9DCBFEFABFBE}"/>
              </a:ext>
            </a:extLst>
          </p:cNvPr>
          <p:cNvSpPr/>
          <p:nvPr/>
        </p:nvSpPr>
        <p:spPr>
          <a:xfrm>
            <a:off x="5347243" y="4508732"/>
            <a:ext cx="2688393" cy="1345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a:t>
            </a:r>
          </a:p>
        </p:txBody>
      </p:sp>
      <p:cxnSp>
        <p:nvCxnSpPr>
          <p:cNvPr id="11" name="Straight Connector 10">
            <a:extLst>
              <a:ext uri="{FF2B5EF4-FFF2-40B4-BE49-F238E27FC236}">
                <a16:creationId xmlns:a16="http://schemas.microsoft.com/office/drawing/2014/main" id="{CB257183-9C70-4C52-B46B-794AF238E395}"/>
              </a:ext>
            </a:extLst>
          </p:cNvPr>
          <p:cNvCxnSpPr>
            <a:stCxn id="9" idx="3"/>
            <a:endCxn id="10" idx="1"/>
          </p:cNvCxnSpPr>
          <p:nvPr/>
        </p:nvCxnSpPr>
        <p:spPr>
          <a:xfrm>
            <a:off x="3067084" y="5181654"/>
            <a:ext cx="228015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098CE5-6421-4D6A-A355-64F70EE1117B}"/>
              </a:ext>
            </a:extLst>
          </p:cNvPr>
          <p:cNvSpPr txBox="1"/>
          <p:nvPr/>
        </p:nvSpPr>
        <p:spPr>
          <a:xfrm>
            <a:off x="3067084" y="4813552"/>
            <a:ext cx="2531431" cy="369332"/>
          </a:xfrm>
          <a:prstGeom prst="rect">
            <a:avLst/>
          </a:prstGeom>
          <a:noFill/>
        </p:spPr>
        <p:txBody>
          <a:bodyPr wrap="square" rtlCol="0">
            <a:spAutoFit/>
          </a:bodyPr>
          <a:lstStyle/>
          <a:p>
            <a:r>
              <a:rPr lang="en-US" dirty="0"/>
              <a:t>1            relation        1</a:t>
            </a:r>
          </a:p>
        </p:txBody>
      </p:sp>
      <p:pic>
        <p:nvPicPr>
          <p:cNvPr id="19" name="Picture 18">
            <a:extLst>
              <a:ext uri="{FF2B5EF4-FFF2-40B4-BE49-F238E27FC236}">
                <a16:creationId xmlns:a16="http://schemas.microsoft.com/office/drawing/2014/main" id="{F0D6DA0A-59C3-4B90-B07F-FF3DCDA437C2}"/>
              </a:ext>
            </a:extLst>
          </p:cNvPr>
          <p:cNvPicPr>
            <a:picLocks noChangeAspect="1"/>
          </p:cNvPicPr>
          <p:nvPr/>
        </p:nvPicPr>
        <p:blipFill>
          <a:blip r:embed="rId3"/>
          <a:stretch>
            <a:fillRect/>
          </a:stretch>
        </p:blipFill>
        <p:spPr>
          <a:xfrm>
            <a:off x="8811032" y="1742268"/>
            <a:ext cx="2954107" cy="3559625"/>
          </a:xfrm>
          <a:prstGeom prst="rect">
            <a:avLst/>
          </a:prstGeom>
        </p:spPr>
      </p:pic>
    </p:spTree>
    <p:extLst>
      <p:ext uri="{BB962C8B-B14F-4D97-AF65-F5344CB8AC3E}">
        <p14:creationId xmlns:p14="http://schemas.microsoft.com/office/powerpoint/2010/main" val="1921707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Step:1 </a:t>
            </a:r>
            <a:r>
              <a:rPr lang="en-US" dirty="0">
                <a:solidFill>
                  <a:prstClr val="black"/>
                </a:solidFill>
                <a:latin typeface="Calibri" panose="020F0502020204030204"/>
              </a:rPr>
              <a:t>Right Click on Association and click on create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a:t>
            </a:r>
            <a:r>
              <a:rPr lang="en-IN" sz="3600" dirty="0">
                <a:latin typeface="Cooper Black" panose="0208090404030B020404" pitchFamily="18" charset="0"/>
              </a:rPr>
              <a:t>ssociation (1:1)</a:t>
            </a:r>
            <a:endParaRPr lang="en-IN" sz="3600" b="0" i="0" dirty="0">
              <a:effectLst/>
              <a:latin typeface="Cooper Black" panose="0208090404030B020404" pitchFamily="18" charset="0"/>
            </a:endParaRPr>
          </a:p>
        </p:txBody>
      </p:sp>
      <p:pic>
        <p:nvPicPr>
          <p:cNvPr id="3" name="Picture 2">
            <a:extLst>
              <a:ext uri="{FF2B5EF4-FFF2-40B4-BE49-F238E27FC236}">
                <a16:creationId xmlns:a16="http://schemas.microsoft.com/office/drawing/2014/main" id="{1EE1A041-569E-4F42-AE08-F485C17AE310}"/>
              </a:ext>
            </a:extLst>
          </p:cNvPr>
          <p:cNvPicPr>
            <a:picLocks noChangeAspect="1"/>
          </p:cNvPicPr>
          <p:nvPr/>
        </p:nvPicPr>
        <p:blipFill>
          <a:blip r:embed="rId3"/>
          <a:stretch>
            <a:fillRect/>
          </a:stretch>
        </p:blipFill>
        <p:spPr>
          <a:xfrm>
            <a:off x="289402" y="1271240"/>
            <a:ext cx="2720576" cy="2202371"/>
          </a:xfrm>
          <a:prstGeom prst="rect">
            <a:avLst/>
          </a:prstGeom>
        </p:spPr>
      </p:pic>
      <p:pic>
        <p:nvPicPr>
          <p:cNvPr id="7" name="Picture 6">
            <a:extLst>
              <a:ext uri="{FF2B5EF4-FFF2-40B4-BE49-F238E27FC236}">
                <a16:creationId xmlns:a16="http://schemas.microsoft.com/office/drawing/2014/main" id="{A055FA6D-FB49-4F83-A68B-161432995A22}"/>
              </a:ext>
            </a:extLst>
          </p:cNvPr>
          <p:cNvPicPr>
            <a:picLocks noChangeAspect="1"/>
          </p:cNvPicPr>
          <p:nvPr/>
        </p:nvPicPr>
        <p:blipFill>
          <a:blip r:embed="rId4"/>
          <a:stretch>
            <a:fillRect/>
          </a:stretch>
        </p:blipFill>
        <p:spPr>
          <a:xfrm>
            <a:off x="3850124" y="1286974"/>
            <a:ext cx="3508352" cy="2294807"/>
          </a:xfrm>
          <a:prstGeom prst="rect">
            <a:avLst/>
          </a:prstGeom>
        </p:spPr>
      </p:pic>
      <p:pic>
        <p:nvPicPr>
          <p:cNvPr id="11" name="Picture 10">
            <a:extLst>
              <a:ext uri="{FF2B5EF4-FFF2-40B4-BE49-F238E27FC236}">
                <a16:creationId xmlns:a16="http://schemas.microsoft.com/office/drawing/2014/main" id="{E272CDDA-3374-4821-BF98-31B2DBEE1495}"/>
              </a:ext>
            </a:extLst>
          </p:cNvPr>
          <p:cNvPicPr>
            <a:picLocks noChangeAspect="1"/>
          </p:cNvPicPr>
          <p:nvPr/>
        </p:nvPicPr>
        <p:blipFill>
          <a:blip r:embed="rId5"/>
          <a:stretch>
            <a:fillRect/>
          </a:stretch>
        </p:blipFill>
        <p:spPr>
          <a:xfrm>
            <a:off x="8198622" y="1286974"/>
            <a:ext cx="3532260" cy="2294807"/>
          </a:xfrm>
          <a:prstGeom prst="rect">
            <a:avLst/>
          </a:prstGeom>
        </p:spPr>
      </p:pic>
      <p:pic>
        <p:nvPicPr>
          <p:cNvPr id="1026" name="Picture 2">
            <a:extLst>
              <a:ext uri="{FF2B5EF4-FFF2-40B4-BE49-F238E27FC236}">
                <a16:creationId xmlns:a16="http://schemas.microsoft.com/office/drawing/2014/main" id="{39EB320C-5535-4CFA-AEA0-588640377E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243" y="3794721"/>
            <a:ext cx="3626427" cy="2359007"/>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389BCC9-6E0C-4B7B-8DE1-8CF80296141D}"/>
              </a:ext>
            </a:extLst>
          </p:cNvPr>
          <p:cNvSpPr/>
          <p:nvPr/>
        </p:nvSpPr>
        <p:spPr>
          <a:xfrm>
            <a:off x="3085886" y="2159092"/>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83791DE-E7E6-447C-8393-6E3F88EE8454}"/>
              </a:ext>
            </a:extLst>
          </p:cNvPr>
          <p:cNvSpPr/>
          <p:nvPr/>
        </p:nvSpPr>
        <p:spPr>
          <a:xfrm>
            <a:off x="7417513" y="2211046"/>
            <a:ext cx="72207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Connector: Elbow 14">
            <a:extLst>
              <a:ext uri="{FF2B5EF4-FFF2-40B4-BE49-F238E27FC236}">
                <a16:creationId xmlns:a16="http://schemas.microsoft.com/office/drawing/2014/main" id="{C8BE22A4-EC9C-43E0-AE5E-9C7638B5999C}"/>
              </a:ext>
            </a:extLst>
          </p:cNvPr>
          <p:cNvCxnSpPr>
            <a:stCxn id="11" idx="3"/>
            <a:endCxn id="1026" idx="3"/>
          </p:cNvCxnSpPr>
          <p:nvPr/>
        </p:nvCxnSpPr>
        <p:spPr>
          <a:xfrm flipH="1">
            <a:off x="10177670" y="2434378"/>
            <a:ext cx="1553212" cy="2539847"/>
          </a:xfrm>
          <a:prstGeom prst="bentConnector3">
            <a:avLst>
              <a:gd name="adj1" fmla="val -14718"/>
            </a:avLst>
          </a:prstGeom>
          <a:ln w="177800">
            <a:tailEnd type="triangle"/>
          </a:ln>
        </p:spPr>
        <p:style>
          <a:lnRef idx="1">
            <a:schemeClr val="accent1"/>
          </a:lnRef>
          <a:fillRef idx="0">
            <a:schemeClr val="accent1"/>
          </a:fillRef>
          <a:effectRef idx="0">
            <a:schemeClr val="accent1"/>
          </a:effectRef>
          <a:fontRef idx="minor">
            <a:schemeClr val="tx1"/>
          </a:fontRef>
        </p:style>
      </p:cxnSp>
      <p:sp>
        <p:nvSpPr>
          <p:cNvPr id="16" name="Footer Placeholder 45">
            <a:extLst>
              <a:ext uri="{FF2B5EF4-FFF2-40B4-BE49-F238E27FC236}">
                <a16:creationId xmlns:a16="http://schemas.microsoft.com/office/drawing/2014/main" id="{149D4B6B-67D1-45EE-9089-D4B1E67F1613}"/>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22D05A8-CEE5-4C79-A3FC-20B34828AF3D}"/>
              </a:ext>
            </a:extLst>
          </p:cNvPr>
          <p:cNvSpPr txBox="1"/>
          <p:nvPr/>
        </p:nvSpPr>
        <p:spPr>
          <a:xfrm>
            <a:off x="289402" y="4218709"/>
            <a:ext cx="5351356" cy="1200329"/>
          </a:xfrm>
          <a:prstGeom prst="rect">
            <a:avLst/>
          </a:prstGeom>
          <a:noFill/>
        </p:spPr>
        <p:txBody>
          <a:bodyPr wrap="square" rtlCol="0">
            <a:spAutoFit/>
          </a:bodyPr>
          <a:lstStyle/>
          <a:p>
            <a:r>
              <a:rPr lang="en-US" dirty="0"/>
              <a:t>After creating the Association for Supplier Set in Product Set, we need to change the Supplier Get entity.</a:t>
            </a:r>
          </a:p>
          <a:p>
            <a:r>
              <a:rPr lang="en-US" dirty="0">
                <a:solidFill>
                  <a:schemeClr val="accent6"/>
                </a:solidFill>
              </a:rPr>
              <a:t>Code Link:</a:t>
            </a:r>
          </a:p>
          <a:p>
            <a:r>
              <a:rPr lang="en-US" dirty="0">
                <a:hlinkClick r:id="rId7"/>
              </a:rPr>
              <a:t>SUPPLIER_GET_ENTITY</a:t>
            </a:r>
            <a:r>
              <a:rPr lang="en-US" dirty="0"/>
              <a:t> (Association)</a:t>
            </a:r>
          </a:p>
        </p:txBody>
      </p:sp>
    </p:spTree>
    <p:extLst>
      <p:ext uri="{BB962C8B-B14F-4D97-AF65-F5344CB8AC3E}">
        <p14:creationId xmlns:p14="http://schemas.microsoft.com/office/powerpoint/2010/main" val="2212625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668472" cy="923330"/>
          </a:xfrm>
          <a:prstGeom prst="rect">
            <a:avLst/>
          </a:prstGeom>
          <a:noFill/>
        </p:spPr>
        <p:txBody>
          <a:bodyPr wrap="square" rtlCol="0">
            <a:spAutoFit/>
          </a:bodyPr>
          <a:lstStyle/>
          <a:p>
            <a:pPr algn="just"/>
            <a:r>
              <a:rPr lang="en-US" dirty="0"/>
              <a:t>At times, we need to implement the logic inside of OData which is not a direct CRUD operation e.g. calling a workflow, calling a BAPI which does some processing, Sending request to another server and </a:t>
            </a:r>
            <a:r>
              <a:rPr lang="en-US" b="0" i="0" dirty="0">
                <a:effectLst/>
                <a:latin typeface="Benton Sans"/>
              </a:rPr>
              <a:t>can be invoked by the HTTP methods GET or POST .</a:t>
            </a:r>
            <a:endParaRPr lang="en-US" dirty="0"/>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sp>
        <p:nvSpPr>
          <p:cNvPr id="2" name="TextBox 1">
            <a:extLst>
              <a:ext uri="{FF2B5EF4-FFF2-40B4-BE49-F238E27FC236}">
                <a16:creationId xmlns:a16="http://schemas.microsoft.com/office/drawing/2014/main" id="{4BD68D54-EA22-479C-B797-1BAE902C2F63}"/>
              </a:ext>
            </a:extLst>
          </p:cNvPr>
          <p:cNvSpPr txBox="1"/>
          <p:nvPr/>
        </p:nvSpPr>
        <p:spPr>
          <a:xfrm>
            <a:off x="261763" y="1739924"/>
            <a:ext cx="11533071" cy="369332"/>
          </a:xfrm>
          <a:prstGeom prst="rect">
            <a:avLst/>
          </a:prstGeom>
          <a:noFill/>
        </p:spPr>
        <p:txBody>
          <a:bodyPr wrap="square" rtlCol="0">
            <a:spAutoFit/>
          </a:bodyPr>
          <a:lstStyle/>
          <a:p>
            <a:r>
              <a:rPr lang="en-US" b="1" dirty="0"/>
              <a:t>For example: </a:t>
            </a:r>
            <a:r>
              <a:rPr lang="en-US" dirty="0"/>
              <a:t>we can create the function import to GetMostExpensiveProduct in our Product set by the Category.</a:t>
            </a:r>
            <a:endParaRPr lang="en-IN" b="1" dirty="0"/>
          </a:p>
        </p:txBody>
      </p:sp>
      <p:sp>
        <p:nvSpPr>
          <p:cNvPr id="3" name="TextBox 2">
            <a:extLst>
              <a:ext uri="{FF2B5EF4-FFF2-40B4-BE49-F238E27FC236}">
                <a16:creationId xmlns:a16="http://schemas.microsoft.com/office/drawing/2014/main" id="{D33862A5-CE6D-4190-975D-2C98030EF56F}"/>
              </a:ext>
            </a:extLst>
          </p:cNvPr>
          <p:cNvSpPr txBox="1"/>
          <p:nvPr/>
        </p:nvSpPr>
        <p:spPr>
          <a:xfrm>
            <a:off x="261764" y="2016923"/>
            <a:ext cx="11533072" cy="646331"/>
          </a:xfrm>
          <a:prstGeom prst="rect">
            <a:avLst/>
          </a:prstGeom>
          <a:noFill/>
        </p:spPr>
        <p:txBody>
          <a:bodyPr wrap="square" rtlCol="0">
            <a:spAutoFit/>
          </a:bodyPr>
          <a:lstStyle/>
          <a:p>
            <a:pPr algn="just"/>
            <a:r>
              <a:rPr lang="en-US" b="1" dirty="0"/>
              <a:t>Step1: </a:t>
            </a:r>
            <a:r>
              <a:rPr lang="en-US" dirty="0"/>
              <a:t>Right click the Data Model folder and select Create and then select Function Import. Create Function Import dialog opens </a:t>
            </a:r>
            <a:endParaRPr lang="en-IN" dirty="0"/>
          </a:p>
        </p:txBody>
      </p:sp>
      <p:pic>
        <p:nvPicPr>
          <p:cNvPr id="7" name="Picture 6">
            <a:extLst>
              <a:ext uri="{FF2B5EF4-FFF2-40B4-BE49-F238E27FC236}">
                <a16:creationId xmlns:a16="http://schemas.microsoft.com/office/drawing/2014/main" id="{F955E166-4599-41F9-AF92-B92B4BD8F4BC}"/>
              </a:ext>
            </a:extLst>
          </p:cNvPr>
          <p:cNvPicPr>
            <a:picLocks noChangeAspect="1"/>
          </p:cNvPicPr>
          <p:nvPr/>
        </p:nvPicPr>
        <p:blipFill>
          <a:blip r:embed="rId3"/>
          <a:stretch>
            <a:fillRect/>
          </a:stretch>
        </p:blipFill>
        <p:spPr>
          <a:xfrm>
            <a:off x="415599" y="2855476"/>
            <a:ext cx="3528366" cy="2392887"/>
          </a:xfrm>
          <a:prstGeom prst="rect">
            <a:avLst/>
          </a:prstGeom>
        </p:spPr>
      </p:pic>
      <p:pic>
        <p:nvPicPr>
          <p:cNvPr id="11" name="Picture 10">
            <a:extLst>
              <a:ext uri="{FF2B5EF4-FFF2-40B4-BE49-F238E27FC236}">
                <a16:creationId xmlns:a16="http://schemas.microsoft.com/office/drawing/2014/main" id="{634EFEB2-74A7-4442-8B8B-FF3091A07F1C}"/>
              </a:ext>
            </a:extLst>
          </p:cNvPr>
          <p:cNvPicPr>
            <a:picLocks noChangeAspect="1"/>
          </p:cNvPicPr>
          <p:nvPr/>
        </p:nvPicPr>
        <p:blipFill>
          <a:blip r:embed="rId4"/>
          <a:stretch>
            <a:fillRect/>
          </a:stretch>
        </p:blipFill>
        <p:spPr>
          <a:xfrm>
            <a:off x="5778943" y="2855476"/>
            <a:ext cx="4938188" cy="2392887"/>
          </a:xfrm>
          <a:prstGeom prst="rect">
            <a:avLst/>
          </a:prstGeom>
        </p:spPr>
      </p:pic>
      <p:sp>
        <p:nvSpPr>
          <p:cNvPr id="12" name="Arrow: Chevron 11">
            <a:extLst>
              <a:ext uri="{FF2B5EF4-FFF2-40B4-BE49-F238E27FC236}">
                <a16:creationId xmlns:a16="http://schemas.microsoft.com/office/drawing/2014/main" id="{37E1A1BD-84A4-4D94-9EE8-859124A8B28B}"/>
              </a:ext>
            </a:extLst>
          </p:cNvPr>
          <p:cNvSpPr/>
          <p:nvPr/>
        </p:nvSpPr>
        <p:spPr>
          <a:xfrm>
            <a:off x="4378037" y="3325091"/>
            <a:ext cx="738910" cy="13506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ooter Placeholder 45">
            <a:extLst>
              <a:ext uri="{FF2B5EF4-FFF2-40B4-BE49-F238E27FC236}">
                <a16:creationId xmlns:a16="http://schemas.microsoft.com/office/drawing/2014/main" id="{6DBA8C3F-1B5A-4640-957F-BD5244876FC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40442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Step2: </a:t>
            </a:r>
            <a:r>
              <a:rPr lang="en-US" dirty="0">
                <a:solidFill>
                  <a:prstClr val="black"/>
                </a:solidFill>
                <a:latin typeface="Calibri" panose="020F0502020204030204"/>
              </a:rPr>
              <a:t>Enter return type kind, return type, return cardinality &amp; HTTP method Type</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73B7C9EB-8F8A-4108-A4C7-427F9AD1A8DC}"/>
              </a:ext>
            </a:extLst>
          </p:cNvPr>
          <p:cNvPicPr>
            <a:picLocks noChangeAspect="1"/>
          </p:cNvPicPr>
          <p:nvPr/>
        </p:nvPicPr>
        <p:blipFill rotWithShape="1">
          <a:blip r:embed="rId3"/>
          <a:srcRect r="5220" b="61563"/>
          <a:stretch/>
        </p:blipFill>
        <p:spPr>
          <a:xfrm>
            <a:off x="307545" y="1361417"/>
            <a:ext cx="10928157" cy="1051564"/>
          </a:xfrm>
          <a:prstGeom prst="rect">
            <a:avLst/>
          </a:prstGeom>
        </p:spPr>
      </p:pic>
      <p:sp>
        <p:nvSpPr>
          <p:cNvPr id="6" name="TextBox 5">
            <a:extLst>
              <a:ext uri="{FF2B5EF4-FFF2-40B4-BE49-F238E27FC236}">
                <a16:creationId xmlns:a16="http://schemas.microsoft.com/office/drawing/2014/main" id="{FD1D4727-05F9-42FE-8FFB-C95726DDF9A2}"/>
              </a:ext>
            </a:extLst>
          </p:cNvPr>
          <p:cNvSpPr txBox="1"/>
          <p:nvPr/>
        </p:nvSpPr>
        <p:spPr>
          <a:xfrm>
            <a:off x="261764" y="2780145"/>
            <a:ext cx="10928157" cy="369332"/>
          </a:xfrm>
          <a:prstGeom prst="rect">
            <a:avLst/>
          </a:prstGeom>
          <a:noFill/>
        </p:spPr>
        <p:txBody>
          <a:bodyPr wrap="square" rtlCol="0">
            <a:spAutoFit/>
          </a:bodyPr>
          <a:lstStyle/>
          <a:p>
            <a:r>
              <a:rPr lang="en-US" b="1" dirty="0"/>
              <a:t>Step3: </a:t>
            </a:r>
            <a:r>
              <a:rPr lang="en-US" dirty="0"/>
              <a:t>Giving function import parameters (I_CATEGORY)</a:t>
            </a:r>
            <a:endParaRPr lang="en-IN" b="1" dirty="0"/>
          </a:p>
        </p:txBody>
      </p:sp>
      <p:pic>
        <p:nvPicPr>
          <p:cNvPr id="9" name="Picture 8">
            <a:extLst>
              <a:ext uri="{FF2B5EF4-FFF2-40B4-BE49-F238E27FC236}">
                <a16:creationId xmlns:a16="http://schemas.microsoft.com/office/drawing/2014/main" id="{16043991-4891-4FF7-A6CC-926285D415DD}"/>
              </a:ext>
            </a:extLst>
          </p:cNvPr>
          <p:cNvPicPr>
            <a:picLocks noChangeAspect="1"/>
          </p:cNvPicPr>
          <p:nvPr/>
        </p:nvPicPr>
        <p:blipFill rotWithShape="1">
          <a:blip r:embed="rId4"/>
          <a:srcRect r="2816"/>
          <a:stretch/>
        </p:blipFill>
        <p:spPr>
          <a:xfrm>
            <a:off x="261764" y="3262873"/>
            <a:ext cx="10973938" cy="2435816"/>
          </a:xfrm>
          <a:prstGeom prst="rect">
            <a:avLst/>
          </a:prstGeom>
        </p:spPr>
      </p:pic>
      <p:sp>
        <p:nvSpPr>
          <p:cNvPr id="12" name="Footer Placeholder 45">
            <a:extLst>
              <a:ext uri="{FF2B5EF4-FFF2-40B4-BE49-F238E27FC236}">
                <a16:creationId xmlns:a16="http://schemas.microsoft.com/office/drawing/2014/main" id="{4C28D26F-5BDD-4DD3-A2E7-F58D8D12CBF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31337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25212-F8F4-4061-9C05-A456AF40BC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0" name="TextBox 9">
            <a:extLst>
              <a:ext uri="{FF2B5EF4-FFF2-40B4-BE49-F238E27FC236}">
                <a16:creationId xmlns:a16="http://schemas.microsoft.com/office/drawing/2014/main" id="{5C430C02-DD67-4E7F-81BC-3FE9A4559CC3}"/>
              </a:ext>
            </a:extLst>
          </p:cNvPr>
          <p:cNvSpPr txBox="1"/>
          <p:nvPr/>
        </p:nvSpPr>
        <p:spPr>
          <a:xfrm>
            <a:off x="261764" y="899721"/>
            <a:ext cx="112920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Go to DPC Extension and search for the method--</a:t>
            </a:r>
            <a:r>
              <a:rPr lang="en-US" sz="1800" b="1" dirty="0">
                <a:solidFill>
                  <a:srgbClr val="000000"/>
                </a:solidFill>
                <a:effectLst/>
                <a:latin typeface="Calibri" panose="020F0502020204030204" pitchFamily="34" charset="0"/>
                <a:cs typeface="Calibri" panose="020F0502020204030204" pitchFamily="34" charset="0"/>
              </a:rPr>
              <a:t>/IWBEP/IF_MGW_APPL_SRV_RUNTIME</a:t>
            </a:r>
            <a:r>
              <a:rPr lang="en-US" sz="1800" b="1" dirty="0">
                <a:effectLst/>
                <a:latin typeface="Calibri" panose="020F0502020204030204" pitchFamily="34" charset="0"/>
                <a:cs typeface="Calibri" panose="020F0502020204030204" pitchFamily="34" charset="0"/>
              </a:rPr>
              <a:t>~</a:t>
            </a:r>
            <a:r>
              <a:rPr lang="en-US" sz="1800" b="1" dirty="0">
                <a:solidFill>
                  <a:srgbClr val="000000"/>
                </a:solidFill>
                <a:effectLst/>
                <a:latin typeface="Calibri" panose="020F0502020204030204" pitchFamily="34" charset="0"/>
                <a:cs typeface="Calibri" panose="020F0502020204030204" pitchFamily="34" charset="0"/>
              </a:rPr>
              <a:t>EXECUTE_ACTION </a:t>
            </a:r>
            <a:r>
              <a:rPr lang="en-US" sz="1800" dirty="0">
                <a:solidFill>
                  <a:srgbClr val="000000"/>
                </a:solidFill>
                <a:effectLst/>
                <a:latin typeface="Calibri" panose="020F0502020204030204" pitchFamily="34" charset="0"/>
                <a:cs typeface="Calibri" panose="020F0502020204030204" pitchFamily="34" charset="0"/>
              </a:rPr>
              <a:t>and redefine the class</a:t>
            </a:r>
            <a:r>
              <a:rPr lang="en-US" dirty="0"/>
              <a:t>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 method</a:t>
            </a:r>
            <a:endParaRPr kumimoji="0" lang="en-IN" sz="1800" b="1"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Title 3">
            <a:extLst>
              <a:ext uri="{FF2B5EF4-FFF2-40B4-BE49-F238E27FC236}">
                <a16:creationId xmlns:a16="http://schemas.microsoft.com/office/drawing/2014/main" id="{5A057F61-A3B1-4F0B-AE55-2D21EFBBDE4F}"/>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Function Import</a:t>
            </a:r>
          </a:p>
        </p:txBody>
      </p:sp>
      <p:pic>
        <p:nvPicPr>
          <p:cNvPr id="3" name="Picture 2">
            <a:extLst>
              <a:ext uri="{FF2B5EF4-FFF2-40B4-BE49-F238E27FC236}">
                <a16:creationId xmlns:a16="http://schemas.microsoft.com/office/drawing/2014/main" id="{3016C1C1-2186-4E9D-9699-BA5929052C72}"/>
              </a:ext>
            </a:extLst>
          </p:cNvPr>
          <p:cNvPicPr>
            <a:picLocks noChangeAspect="1"/>
          </p:cNvPicPr>
          <p:nvPr/>
        </p:nvPicPr>
        <p:blipFill>
          <a:blip r:embed="rId3"/>
          <a:stretch>
            <a:fillRect/>
          </a:stretch>
        </p:blipFill>
        <p:spPr>
          <a:xfrm>
            <a:off x="354127" y="1602011"/>
            <a:ext cx="4945237" cy="4247090"/>
          </a:xfrm>
          <a:prstGeom prst="rect">
            <a:avLst/>
          </a:prstGeom>
        </p:spPr>
      </p:pic>
      <p:pic>
        <p:nvPicPr>
          <p:cNvPr id="7" name="Picture 6">
            <a:extLst>
              <a:ext uri="{FF2B5EF4-FFF2-40B4-BE49-F238E27FC236}">
                <a16:creationId xmlns:a16="http://schemas.microsoft.com/office/drawing/2014/main" id="{98651AD8-CA5F-4C55-A9A8-D071A8412893}"/>
              </a:ext>
            </a:extLst>
          </p:cNvPr>
          <p:cNvPicPr>
            <a:picLocks noChangeAspect="1"/>
          </p:cNvPicPr>
          <p:nvPr/>
        </p:nvPicPr>
        <p:blipFill>
          <a:blip r:embed="rId4"/>
          <a:stretch>
            <a:fillRect/>
          </a:stretch>
        </p:blipFill>
        <p:spPr>
          <a:xfrm>
            <a:off x="6426253" y="1573859"/>
            <a:ext cx="5274601" cy="4247090"/>
          </a:xfrm>
          <a:prstGeom prst="rect">
            <a:avLst/>
          </a:prstGeom>
        </p:spPr>
      </p:pic>
      <p:sp>
        <p:nvSpPr>
          <p:cNvPr id="9" name="Arrow: Chevron 8">
            <a:extLst>
              <a:ext uri="{FF2B5EF4-FFF2-40B4-BE49-F238E27FC236}">
                <a16:creationId xmlns:a16="http://schemas.microsoft.com/office/drawing/2014/main" id="{6293501A-2BB1-4094-911A-1A095AE823BF}"/>
              </a:ext>
            </a:extLst>
          </p:cNvPr>
          <p:cNvSpPr/>
          <p:nvPr/>
        </p:nvSpPr>
        <p:spPr>
          <a:xfrm>
            <a:off x="5523345" y="3163669"/>
            <a:ext cx="572655" cy="113607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Footer Placeholder 45">
            <a:extLst>
              <a:ext uri="{FF2B5EF4-FFF2-40B4-BE49-F238E27FC236}">
                <a16:creationId xmlns:a16="http://schemas.microsoft.com/office/drawing/2014/main" id="{C1741F96-55C9-43D1-94B3-ED35623165F1}"/>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TextBox 1">
            <a:extLst>
              <a:ext uri="{FF2B5EF4-FFF2-40B4-BE49-F238E27FC236}">
                <a16:creationId xmlns:a16="http://schemas.microsoft.com/office/drawing/2014/main" id="{229065E6-00D1-41B7-8AB8-69A61EE5B47F}"/>
              </a:ext>
            </a:extLst>
          </p:cNvPr>
          <p:cNvSpPr txBox="1"/>
          <p:nvPr/>
        </p:nvSpPr>
        <p:spPr>
          <a:xfrm>
            <a:off x="354127" y="6172200"/>
            <a:ext cx="4508818" cy="369332"/>
          </a:xfrm>
          <a:prstGeom prst="rect">
            <a:avLst/>
          </a:prstGeom>
          <a:noFill/>
        </p:spPr>
        <p:txBody>
          <a:bodyPr wrap="square" rtlCol="0">
            <a:spAutoFit/>
          </a:bodyPr>
          <a:lstStyle/>
          <a:p>
            <a:r>
              <a:rPr lang="en-US" dirty="0"/>
              <a:t>Function Import Code: </a:t>
            </a:r>
            <a:r>
              <a:rPr lang="en-US" dirty="0">
                <a:hlinkClick r:id="rId5"/>
              </a:rPr>
              <a:t>funciton_import</a:t>
            </a:r>
            <a:endParaRPr lang="en-US" dirty="0"/>
          </a:p>
        </p:txBody>
      </p:sp>
    </p:spTree>
    <p:extLst>
      <p:ext uri="{BB962C8B-B14F-4D97-AF65-F5344CB8AC3E}">
        <p14:creationId xmlns:p14="http://schemas.microsoft.com/office/powerpoint/2010/main" val="178515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70311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Basics of Connectivity and Role of SCC</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1CB2C38A-B6B5-4109-9093-65CEEF01B63F}"/>
              </a:ext>
            </a:extLst>
          </p:cNvPr>
          <p:cNvSpPr txBox="1"/>
          <p:nvPr/>
        </p:nvSpPr>
        <p:spPr>
          <a:xfrm>
            <a:off x="526473"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Internet</a:t>
            </a:r>
            <a:endParaRPr kumimoji="0" lang="en-IN" sz="180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698AF43B-DAAD-429B-BA9A-5F0616082582}"/>
              </a:ext>
            </a:extLst>
          </p:cNvPr>
          <p:cNvSpPr txBox="1"/>
          <p:nvPr/>
        </p:nvSpPr>
        <p:spPr>
          <a:xfrm>
            <a:off x="6232827" y="915656"/>
            <a:ext cx="10590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Intranet</a:t>
            </a:r>
          </a:p>
        </p:txBody>
      </p:sp>
      <p:cxnSp>
        <p:nvCxnSpPr>
          <p:cNvPr id="9" name="Straight Connector 8">
            <a:extLst>
              <a:ext uri="{FF2B5EF4-FFF2-40B4-BE49-F238E27FC236}">
                <a16:creationId xmlns:a16="http://schemas.microsoft.com/office/drawing/2014/main" id="{85043B69-D394-4D0C-8292-7BB2118B8BB2}"/>
              </a:ext>
            </a:extLst>
          </p:cNvPr>
          <p:cNvCxnSpPr>
            <a:cxnSpLocks/>
          </p:cNvCxnSpPr>
          <p:nvPr/>
        </p:nvCxnSpPr>
        <p:spPr>
          <a:xfrm>
            <a:off x="5907768" y="899721"/>
            <a:ext cx="0" cy="5648861"/>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428869F6-F395-4228-93A7-439A7B1FABFD}"/>
              </a:ext>
            </a:extLst>
          </p:cNvPr>
          <p:cNvSpPr/>
          <p:nvPr/>
        </p:nvSpPr>
        <p:spPr>
          <a:xfrm>
            <a:off x="526473" y="1610802"/>
            <a:ext cx="4535049" cy="326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3AF18FC4-6E6F-48D3-B80D-835AC40878D3}"/>
              </a:ext>
            </a:extLst>
          </p:cNvPr>
          <p:cNvSpPr txBox="1"/>
          <p:nvPr/>
        </p:nvSpPr>
        <p:spPr>
          <a:xfrm>
            <a:off x="526473" y="1610802"/>
            <a:ext cx="2857182" cy="369332"/>
          </a:xfrm>
          <a:prstGeom prst="rect">
            <a:avLst/>
          </a:prstGeom>
          <a:noFill/>
        </p:spPr>
        <p:txBody>
          <a:bodyPr wrap="square" rtlCol="0">
            <a:spAutoFit/>
          </a:bodyPr>
          <a:lstStyle/>
          <a:p>
            <a:r>
              <a:rPr lang="en-US" dirty="0">
                <a:solidFill>
                  <a:schemeClr val="bg1"/>
                </a:solidFill>
              </a:rPr>
              <a:t>SAP BTP (PublicCloud)</a:t>
            </a:r>
            <a:endParaRPr lang="en-IN" dirty="0">
              <a:solidFill>
                <a:schemeClr val="bg1"/>
              </a:solidFill>
            </a:endParaRPr>
          </a:p>
        </p:txBody>
      </p:sp>
      <p:sp>
        <p:nvSpPr>
          <p:cNvPr id="12" name="Rectangle 11">
            <a:extLst>
              <a:ext uri="{FF2B5EF4-FFF2-40B4-BE49-F238E27FC236}">
                <a16:creationId xmlns:a16="http://schemas.microsoft.com/office/drawing/2014/main" id="{DF0539DB-03C6-4BDA-85B1-C6D7334C9DA7}"/>
              </a:ext>
            </a:extLst>
          </p:cNvPr>
          <p:cNvSpPr/>
          <p:nvPr/>
        </p:nvSpPr>
        <p:spPr>
          <a:xfrm>
            <a:off x="1043709" y="2539398"/>
            <a:ext cx="3500575" cy="8220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57AC1EB-BE6C-4A84-97A0-667B78DEC013}"/>
              </a:ext>
            </a:extLst>
          </p:cNvPr>
          <p:cNvSpPr txBox="1"/>
          <p:nvPr/>
        </p:nvSpPr>
        <p:spPr>
          <a:xfrm>
            <a:off x="1302150" y="2772365"/>
            <a:ext cx="3343562" cy="369332"/>
          </a:xfrm>
          <a:prstGeom prst="rect">
            <a:avLst/>
          </a:prstGeom>
          <a:noFill/>
        </p:spPr>
        <p:txBody>
          <a:bodyPr wrap="square" rtlCol="0">
            <a:spAutoFit/>
          </a:bodyPr>
          <a:lstStyle/>
          <a:p>
            <a:r>
              <a:rPr lang="en-US" dirty="0">
                <a:solidFill>
                  <a:schemeClr val="bg1"/>
                </a:solidFill>
              </a:rPr>
              <a:t>SAP Business Application Studio</a:t>
            </a:r>
            <a:endParaRPr lang="en-IN" dirty="0">
              <a:solidFill>
                <a:schemeClr val="bg1"/>
              </a:solidFill>
            </a:endParaRPr>
          </a:p>
        </p:txBody>
      </p:sp>
      <p:pic>
        <p:nvPicPr>
          <p:cNvPr id="14" name="Picture 13">
            <a:extLst>
              <a:ext uri="{FF2B5EF4-FFF2-40B4-BE49-F238E27FC236}">
                <a16:creationId xmlns:a16="http://schemas.microsoft.com/office/drawing/2014/main" id="{C4FD1646-9436-4141-8175-86D77294C483}"/>
              </a:ext>
            </a:extLst>
          </p:cNvPr>
          <p:cNvPicPr>
            <a:picLocks noChangeAspect="1"/>
          </p:cNvPicPr>
          <p:nvPr/>
        </p:nvPicPr>
        <p:blipFill>
          <a:blip r:embed="rId3"/>
          <a:stretch>
            <a:fillRect/>
          </a:stretch>
        </p:blipFill>
        <p:spPr>
          <a:xfrm>
            <a:off x="1043709" y="2557211"/>
            <a:ext cx="188323" cy="215154"/>
          </a:xfrm>
          <a:prstGeom prst="rect">
            <a:avLst/>
          </a:prstGeom>
        </p:spPr>
      </p:pic>
      <p:sp>
        <p:nvSpPr>
          <p:cNvPr id="15" name="Rectangle 14">
            <a:extLst>
              <a:ext uri="{FF2B5EF4-FFF2-40B4-BE49-F238E27FC236}">
                <a16:creationId xmlns:a16="http://schemas.microsoft.com/office/drawing/2014/main" id="{C6CBD787-6CCF-4ABF-ACF7-57B09DF79473}"/>
              </a:ext>
            </a:extLst>
          </p:cNvPr>
          <p:cNvSpPr/>
          <p:nvPr/>
        </p:nvSpPr>
        <p:spPr>
          <a:xfrm>
            <a:off x="1524000" y="3574473"/>
            <a:ext cx="2410689" cy="6003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Destination</a:t>
            </a:r>
            <a:endParaRPr lang="en-IN" dirty="0"/>
          </a:p>
        </p:txBody>
      </p:sp>
      <p:sp>
        <p:nvSpPr>
          <p:cNvPr id="16" name="Rectangle 15">
            <a:extLst>
              <a:ext uri="{FF2B5EF4-FFF2-40B4-BE49-F238E27FC236}">
                <a16:creationId xmlns:a16="http://schemas.microsoft.com/office/drawing/2014/main" id="{40E66401-2E03-49B4-AD27-5C13F7A4F9E4}"/>
              </a:ext>
            </a:extLst>
          </p:cNvPr>
          <p:cNvSpPr/>
          <p:nvPr/>
        </p:nvSpPr>
        <p:spPr>
          <a:xfrm>
            <a:off x="526473"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S/4 Hana Cloud</a:t>
            </a:r>
            <a:endParaRPr lang="en-IN" dirty="0"/>
          </a:p>
        </p:txBody>
      </p:sp>
      <p:sp>
        <p:nvSpPr>
          <p:cNvPr id="17" name="Rectangle 16">
            <a:extLst>
              <a:ext uri="{FF2B5EF4-FFF2-40B4-BE49-F238E27FC236}">
                <a16:creationId xmlns:a16="http://schemas.microsoft.com/office/drawing/2014/main" id="{1A54C1AF-C23F-47D5-8BB6-6907D2932C97}"/>
              </a:ext>
            </a:extLst>
          </p:cNvPr>
          <p:cNvSpPr/>
          <p:nvPr/>
        </p:nvSpPr>
        <p:spPr>
          <a:xfrm>
            <a:off x="2230581" y="516312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Glass</a:t>
            </a:r>
            <a:endParaRPr lang="en-IN" dirty="0"/>
          </a:p>
        </p:txBody>
      </p:sp>
      <p:sp>
        <p:nvSpPr>
          <p:cNvPr id="18" name="Rectangle 17">
            <a:extLst>
              <a:ext uri="{FF2B5EF4-FFF2-40B4-BE49-F238E27FC236}">
                <a16:creationId xmlns:a16="http://schemas.microsoft.com/office/drawing/2014/main" id="{8D5B2DB5-1753-4004-86CC-2736A25C6396}"/>
              </a:ext>
            </a:extLst>
          </p:cNvPr>
          <p:cNvSpPr/>
          <p:nvPr/>
        </p:nvSpPr>
        <p:spPr>
          <a:xfrm>
            <a:off x="3934689" y="5212987"/>
            <a:ext cx="997526" cy="979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endParaRPr lang="en-IN" dirty="0"/>
          </a:p>
        </p:txBody>
      </p:sp>
      <p:cxnSp>
        <p:nvCxnSpPr>
          <p:cNvPr id="19" name="Connector: Elbow 18">
            <a:extLst>
              <a:ext uri="{FF2B5EF4-FFF2-40B4-BE49-F238E27FC236}">
                <a16:creationId xmlns:a16="http://schemas.microsoft.com/office/drawing/2014/main" id="{179B78C3-3963-4A54-A6A0-1780D87940DB}"/>
              </a:ext>
            </a:extLst>
          </p:cNvPr>
          <p:cNvCxnSpPr>
            <a:stCxn id="15" idx="2"/>
            <a:endCxn id="16" idx="0"/>
          </p:cNvCxnSpPr>
          <p:nvPr/>
        </p:nvCxnSpPr>
        <p:spPr>
          <a:xfrm rot="5400000">
            <a:off x="1383146" y="3816927"/>
            <a:ext cx="988291" cy="170410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 name="Connector: Elbow 20">
            <a:extLst>
              <a:ext uri="{FF2B5EF4-FFF2-40B4-BE49-F238E27FC236}">
                <a16:creationId xmlns:a16="http://schemas.microsoft.com/office/drawing/2014/main" id="{8B1ADA6D-7383-40FD-A4B8-D0A2CF3416AE}"/>
              </a:ext>
            </a:extLst>
          </p:cNvPr>
          <p:cNvCxnSpPr>
            <a:cxnSpLocks/>
          </p:cNvCxnSpPr>
          <p:nvPr/>
        </p:nvCxnSpPr>
        <p:spPr>
          <a:xfrm rot="16200000" flipH="1">
            <a:off x="3055856" y="3788647"/>
            <a:ext cx="1038151" cy="1704107"/>
          </a:xfrm>
          <a:prstGeom prst="bentConnector3">
            <a:avLst>
              <a:gd name="adj1" fmla="val 52669"/>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3F969A7B-CFD1-435F-AD37-9F0B2843051C}"/>
              </a:ext>
            </a:extLst>
          </p:cNvPr>
          <p:cNvCxnSpPr>
            <a:stCxn id="15" idx="2"/>
            <a:endCxn id="17" idx="0"/>
          </p:cNvCxnSpPr>
          <p:nvPr/>
        </p:nvCxnSpPr>
        <p:spPr>
          <a:xfrm flipH="1">
            <a:off x="2729344" y="4174836"/>
            <a:ext cx="1" cy="9882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4" name="Cylinder 23">
            <a:extLst>
              <a:ext uri="{FF2B5EF4-FFF2-40B4-BE49-F238E27FC236}">
                <a16:creationId xmlns:a16="http://schemas.microsoft.com/office/drawing/2014/main" id="{F1BE7DA0-00C4-4896-A83B-EC47EBC53114}"/>
              </a:ext>
            </a:extLst>
          </p:cNvPr>
          <p:cNvSpPr/>
          <p:nvPr/>
        </p:nvSpPr>
        <p:spPr>
          <a:xfrm rot="5400000">
            <a:off x="5568048" y="2587682"/>
            <a:ext cx="711081" cy="119804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4A81649B-9D48-4F2A-A7C1-A8AF7BBE399F}"/>
              </a:ext>
            </a:extLst>
          </p:cNvPr>
          <p:cNvSpPr txBox="1"/>
          <p:nvPr/>
        </p:nvSpPr>
        <p:spPr>
          <a:xfrm>
            <a:off x="5582710" y="2978464"/>
            <a:ext cx="720620" cy="369332"/>
          </a:xfrm>
          <a:prstGeom prst="rect">
            <a:avLst/>
          </a:prstGeom>
          <a:noFill/>
        </p:spPr>
        <p:txBody>
          <a:bodyPr wrap="square" rtlCol="0">
            <a:spAutoFit/>
          </a:bodyPr>
          <a:lstStyle/>
          <a:p>
            <a:r>
              <a:rPr lang="en-US" dirty="0">
                <a:solidFill>
                  <a:schemeClr val="bg1"/>
                </a:solidFill>
              </a:rPr>
              <a:t>SCC</a:t>
            </a:r>
            <a:endParaRPr lang="en-IN" dirty="0">
              <a:solidFill>
                <a:schemeClr val="bg1"/>
              </a:solidFill>
            </a:endParaRPr>
          </a:p>
        </p:txBody>
      </p:sp>
      <p:cxnSp>
        <p:nvCxnSpPr>
          <p:cNvPr id="26" name="Connector: Elbow 25">
            <a:extLst>
              <a:ext uri="{FF2B5EF4-FFF2-40B4-BE49-F238E27FC236}">
                <a16:creationId xmlns:a16="http://schemas.microsoft.com/office/drawing/2014/main" id="{CCBE69AC-907D-40DC-9E8F-88B973FDD0F8}"/>
              </a:ext>
            </a:extLst>
          </p:cNvPr>
          <p:cNvCxnSpPr>
            <a:stCxn id="15" idx="3"/>
            <a:endCxn id="24" idx="3"/>
          </p:cNvCxnSpPr>
          <p:nvPr/>
        </p:nvCxnSpPr>
        <p:spPr>
          <a:xfrm flipV="1">
            <a:off x="3934689" y="3186704"/>
            <a:ext cx="1389879" cy="687951"/>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D4762D09-D7A9-46E4-B595-927738F2E3AE}"/>
              </a:ext>
            </a:extLst>
          </p:cNvPr>
          <p:cNvCxnSpPr>
            <a:cxnSpLocks/>
            <a:stCxn id="24" idx="1"/>
            <a:endCxn id="28" idx="1"/>
          </p:cNvCxnSpPr>
          <p:nvPr/>
        </p:nvCxnSpPr>
        <p:spPr>
          <a:xfrm flipV="1">
            <a:off x="6522610" y="3186703"/>
            <a:ext cx="194712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Rectangle: Rounded Corners 27">
            <a:extLst>
              <a:ext uri="{FF2B5EF4-FFF2-40B4-BE49-F238E27FC236}">
                <a16:creationId xmlns:a16="http://schemas.microsoft.com/office/drawing/2014/main" id="{F5221982-C211-413B-9F73-3DC0C5BE56FB}"/>
              </a:ext>
            </a:extLst>
          </p:cNvPr>
          <p:cNvSpPr/>
          <p:nvPr/>
        </p:nvSpPr>
        <p:spPr>
          <a:xfrm>
            <a:off x="8469738" y="1441276"/>
            <a:ext cx="2942613" cy="3490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BW</a:t>
            </a:r>
          </a:p>
          <a:p>
            <a:pPr algn="ctr"/>
            <a:r>
              <a:rPr lang="en-US" dirty="0"/>
              <a:t>SAP ECC</a:t>
            </a:r>
          </a:p>
          <a:p>
            <a:pPr algn="ctr"/>
            <a:r>
              <a:rPr lang="en-US" dirty="0"/>
              <a:t>SAP S/4 Hana</a:t>
            </a:r>
            <a:endParaRPr lang="en-IN" dirty="0"/>
          </a:p>
        </p:txBody>
      </p:sp>
      <p:sp>
        <p:nvSpPr>
          <p:cNvPr id="29" name="TextBox 28">
            <a:extLst>
              <a:ext uri="{FF2B5EF4-FFF2-40B4-BE49-F238E27FC236}">
                <a16:creationId xmlns:a16="http://schemas.microsoft.com/office/drawing/2014/main" id="{D8036F2F-8E82-40FA-A283-0050BF819AE4}"/>
              </a:ext>
            </a:extLst>
          </p:cNvPr>
          <p:cNvSpPr txBox="1"/>
          <p:nvPr/>
        </p:nvSpPr>
        <p:spPr>
          <a:xfrm>
            <a:off x="8788908" y="1531716"/>
            <a:ext cx="2591770" cy="369332"/>
          </a:xfrm>
          <a:prstGeom prst="rect">
            <a:avLst/>
          </a:prstGeom>
          <a:noFill/>
        </p:spPr>
        <p:txBody>
          <a:bodyPr wrap="square" rtlCol="0">
            <a:spAutoFit/>
          </a:bodyPr>
          <a:lstStyle/>
          <a:p>
            <a:r>
              <a:rPr lang="en-US" dirty="0">
                <a:solidFill>
                  <a:schemeClr val="bg1"/>
                </a:solidFill>
              </a:rPr>
              <a:t>SAP On-premise System</a:t>
            </a:r>
            <a:endParaRPr lang="en-IN" dirty="0">
              <a:solidFill>
                <a:schemeClr val="bg1"/>
              </a:solidFill>
            </a:endParaRPr>
          </a:p>
        </p:txBody>
      </p:sp>
      <p:sp>
        <p:nvSpPr>
          <p:cNvPr id="30" name="Speech Bubble: Oval 29">
            <a:extLst>
              <a:ext uri="{FF2B5EF4-FFF2-40B4-BE49-F238E27FC236}">
                <a16:creationId xmlns:a16="http://schemas.microsoft.com/office/drawing/2014/main" id="{A6B5DBEC-38B2-445A-A91C-BB0993BF1599}"/>
              </a:ext>
            </a:extLst>
          </p:cNvPr>
          <p:cNvSpPr/>
          <p:nvPr/>
        </p:nvSpPr>
        <p:spPr>
          <a:xfrm>
            <a:off x="6203746" y="1618879"/>
            <a:ext cx="1970014" cy="616966"/>
          </a:xfrm>
          <a:prstGeom prst="wedgeEllipseCallout">
            <a:avLst>
              <a:gd name="adj1" fmla="val -61801"/>
              <a:gd name="adj2" fmla="val 145242"/>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SAP Cloud Connector</a:t>
            </a:r>
          </a:p>
        </p:txBody>
      </p:sp>
    </p:spTree>
    <p:extLst>
      <p:ext uri="{BB962C8B-B14F-4D97-AF65-F5344CB8AC3E}">
        <p14:creationId xmlns:p14="http://schemas.microsoft.com/office/powerpoint/2010/main" val="202922437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23059</TotalTime>
  <Words>1186</Words>
  <Application>Microsoft Office PowerPoint</Application>
  <PresentationFormat>Widescreen</PresentationFormat>
  <Paragraphs>149</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Benton Sans</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740</cp:revision>
  <dcterms:created xsi:type="dcterms:W3CDTF">2016-07-10T03:33:26Z</dcterms:created>
  <dcterms:modified xsi:type="dcterms:W3CDTF">2022-03-06T13:27:43Z</dcterms:modified>
</cp:coreProperties>
</file>